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7" r:id="rId1"/>
  </p:sldMasterIdLst>
  <p:notesMasterIdLst>
    <p:notesMasterId r:id="rId14"/>
  </p:notesMasterIdLst>
  <p:handoutMasterIdLst>
    <p:handoutMasterId r:id="rId15"/>
  </p:handoutMasterIdLst>
  <p:sldIdLst>
    <p:sldId id="441" r:id="rId2"/>
    <p:sldId id="579" r:id="rId3"/>
    <p:sldId id="574" r:id="rId4"/>
    <p:sldId id="556" r:id="rId5"/>
    <p:sldId id="580" r:id="rId6"/>
    <p:sldId id="581" r:id="rId7"/>
    <p:sldId id="553" r:id="rId8"/>
    <p:sldId id="559" r:id="rId9"/>
    <p:sldId id="578" r:id="rId10"/>
    <p:sldId id="565" r:id="rId11"/>
    <p:sldId id="570" r:id="rId12"/>
    <p:sldId id="572" r:id="rId1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6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lf Soeren Marquardt" initials="RS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8000"/>
    <a:srgbClr val="000000"/>
    <a:srgbClr val="FFFF00"/>
    <a:srgbClr val="FF0066"/>
    <a:srgbClr val="FF3300"/>
    <a:srgbClr val="0000FF"/>
    <a:srgbClr val="0033CC"/>
    <a:srgbClr val="00808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527" autoAdjust="0"/>
    <p:restoredTop sz="92063" autoAdjust="0"/>
  </p:normalViewPr>
  <p:slideViewPr>
    <p:cSldViewPr snapToGrid="0">
      <p:cViewPr varScale="1">
        <p:scale>
          <a:sx n="64" d="100"/>
          <a:sy n="64" d="100"/>
        </p:scale>
        <p:origin x="-1248" y="-96"/>
      </p:cViewPr>
      <p:guideLst>
        <p:guide orient="horz" pos="706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2944E-FC2D-47D6-8FFD-B15ABAB40FA0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2D3EFBD7-A08B-4BB6-A3A3-926E81509AC2}">
      <dgm:prSet phldrT="[Text]"/>
      <dgm:spPr/>
      <dgm:t>
        <a:bodyPr/>
        <a:lstStyle/>
        <a:p>
          <a:r>
            <a:rPr lang="de-DE" dirty="0">
              <a:solidFill>
                <a:srgbClr val="FF0000"/>
              </a:solidFill>
            </a:rPr>
            <a:t>Design </a:t>
          </a:r>
          <a:r>
            <a:rPr lang="de-DE" dirty="0" err="1">
              <a:solidFill>
                <a:srgbClr val="FF0000"/>
              </a:solidFill>
            </a:rPr>
            <a:t>Transparency</a:t>
          </a:r>
          <a:endParaRPr lang="de-DE" dirty="0">
            <a:solidFill>
              <a:srgbClr val="FF0000"/>
            </a:solidFill>
          </a:endParaRPr>
        </a:p>
      </dgm:t>
    </dgm:pt>
    <dgm:pt modelId="{62D28B61-C7A0-47EB-BDD2-E1F0C6709BE9}" type="parTrans" cxnId="{C1CA7DC4-A917-4653-A004-B139FD567E0B}">
      <dgm:prSet/>
      <dgm:spPr/>
      <dgm:t>
        <a:bodyPr/>
        <a:lstStyle/>
        <a:p>
          <a:endParaRPr lang="de-DE"/>
        </a:p>
      </dgm:t>
    </dgm:pt>
    <dgm:pt modelId="{FA0EC852-33AC-434E-A12E-9AFE9CADA62C}" type="sibTrans" cxnId="{C1CA7DC4-A917-4653-A004-B139FD567E0B}">
      <dgm:prSet/>
      <dgm:spPr/>
      <dgm:t>
        <a:bodyPr/>
        <a:lstStyle/>
        <a:p>
          <a:endParaRPr lang="de-DE"/>
        </a:p>
      </dgm:t>
    </dgm:pt>
    <dgm:pt modelId="{80F21465-38CF-4158-97A9-AA7318E11F24}">
      <dgm:prSet phldrT="[Text]"/>
      <dgm:spPr/>
      <dgm:t>
        <a:bodyPr/>
        <a:lstStyle/>
        <a:p>
          <a:r>
            <a:rPr lang="de-DE" dirty="0"/>
            <a:t>Information </a:t>
          </a:r>
          <a:r>
            <a:rPr lang="de-DE" dirty="0" err="1"/>
            <a:t>presented</a:t>
          </a:r>
          <a:endParaRPr lang="de-DE" dirty="0"/>
        </a:p>
      </dgm:t>
    </dgm:pt>
    <dgm:pt modelId="{89826107-870A-4EF0-9FCF-067C7401CD66}" type="parTrans" cxnId="{2EDFE25B-1281-4DDE-B20C-1B3F596275AA}">
      <dgm:prSet/>
      <dgm:spPr/>
      <dgm:t>
        <a:bodyPr/>
        <a:lstStyle/>
        <a:p>
          <a:endParaRPr lang="de-DE"/>
        </a:p>
      </dgm:t>
    </dgm:pt>
    <dgm:pt modelId="{132F277D-A6AE-4F2E-ADCB-2C0A0B7EA3A2}" type="sibTrans" cxnId="{2EDFE25B-1281-4DDE-B20C-1B3F596275AA}">
      <dgm:prSet/>
      <dgm:spPr/>
      <dgm:t>
        <a:bodyPr/>
        <a:lstStyle/>
        <a:p>
          <a:endParaRPr lang="de-DE"/>
        </a:p>
      </dgm:t>
    </dgm:pt>
    <dgm:pt modelId="{0440582E-20A2-4CC7-BCBB-B952EE8C2B96}">
      <dgm:prSet phldrT="[Text]"/>
      <dgm:spPr/>
      <dgm:t>
        <a:bodyPr/>
        <a:lstStyle/>
        <a:p>
          <a:r>
            <a:rPr lang="de-DE" dirty="0" err="1"/>
            <a:t>Practical</a:t>
          </a:r>
          <a:r>
            <a:rPr lang="de-DE" dirty="0"/>
            <a:t> Access</a:t>
          </a:r>
        </a:p>
      </dgm:t>
    </dgm:pt>
    <dgm:pt modelId="{94D2D028-AFF3-4D68-BC54-893FFBEA8538}" type="parTrans" cxnId="{587FD459-A312-4476-B64F-719873656045}">
      <dgm:prSet/>
      <dgm:spPr/>
      <dgm:t>
        <a:bodyPr/>
        <a:lstStyle/>
        <a:p>
          <a:endParaRPr lang="de-DE"/>
        </a:p>
      </dgm:t>
    </dgm:pt>
    <dgm:pt modelId="{0CE0A88B-29AE-4361-B2E1-9EFC312F0E6C}" type="sibTrans" cxnId="{587FD459-A312-4476-B64F-719873656045}">
      <dgm:prSet/>
      <dgm:spPr/>
      <dgm:t>
        <a:bodyPr/>
        <a:lstStyle/>
        <a:p>
          <a:endParaRPr lang="de-DE"/>
        </a:p>
      </dgm:t>
    </dgm:pt>
    <dgm:pt modelId="{91E22687-9590-4D92-B7E8-A56F9ED096B8}">
      <dgm:prSet phldrT="[Text]"/>
      <dgm:spPr/>
      <dgm:t>
        <a:bodyPr/>
        <a:lstStyle/>
        <a:p>
          <a:r>
            <a:rPr lang="de-DE" dirty="0" err="1">
              <a:solidFill>
                <a:srgbClr val="FF0000"/>
              </a:solidFill>
            </a:rPr>
            <a:t>Intellectual</a:t>
          </a:r>
          <a:r>
            <a:rPr lang="de-DE" dirty="0">
              <a:solidFill>
                <a:srgbClr val="FF0000"/>
              </a:solidFill>
            </a:rPr>
            <a:t> Property</a:t>
          </a:r>
        </a:p>
      </dgm:t>
    </dgm:pt>
    <dgm:pt modelId="{21B8136E-9B7F-44A0-8144-8D91D8986F20}" type="parTrans" cxnId="{085FC981-87E5-4EFB-861D-F828BA6C96AD}">
      <dgm:prSet/>
      <dgm:spPr/>
      <dgm:t>
        <a:bodyPr/>
        <a:lstStyle/>
        <a:p>
          <a:endParaRPr lang="de-DE"/>
        </a:p>
      </dgm:t>
    </dgm:pt>
    <dgm:pt modelId="{E9778072-58A8-45E4-8F10-4B1D8B19A728}" type="sibTrans" cxnId="{085FC981-87E5-4EFB-861D-F828BA6C96AD}">
      <dgm:prSet/>
      <dgm:spPr/>
      <dgm:t>
        <a:bodyPr/>
        <a:lstStyle/>
        <a:p>
          <a:endParaRPr lang="de-DE"/>
        </a:p>
      </dgm:t>
    </dgm:pt>
    <dgm:pt modelId="{12AD88F3-1803-41EE-B8C3-4A0A02F984FA}">
      <dgm:prSet phldrT="[Text]"/>
      <dgm:spPr/>
      <dgm:t>
        <a:bodyPr/>
        <a:lstStyle/>
        <a:p>
          <a:r>
            <a:rPr lang="de-DE" dirty="0"/>
            <a:t>Access Management</a:t>
          </a:r>
        </a:p>
      </dgm:t>
    </dgm:pt>
    <dgm:pt modelId="{6D43690B-043F-4110-B1DE-D926D5D3513E}" type="parTrans" cxnId="{473D93F3-0EB2-4709-ACBE-75AE4654C3DB}">
      <dgm:prSet/>
      <dgm:spPr/>
      <dgm:t>
        <a:bodyPr/>
        <a:lstStyle/>
        <a:p>
          <a:endParaRPr lang="de-DE"/>
        </a:p>
      </dgm:t>
    </dgm:pt>
    <dgm:pt modelId="{6F0AF02F-CE1A-434D-9E38-0FF24A5177C2}" type="sibTrans" cxnId="{473D93F3-0EB2-4709-ACBE-75AE4654C3DB}">
      <dgm:prSet/>
      <dgm:spPr/>
      <dgm:t>
        <a:bodyPr/>
        <a:lstStyle/>
        <a:p>
          <a:endParaRPr lang="de-DE"/>
        </a:p>
      </dgm:t>
    </dgm:pt>
    <dgm:pt modelId="{60ADBDD7-7EDA-4840-9F66-168A6E4DDF9C}">
      <dgm:prSet phldrT="[Text]"/>
      <dgm:spPr/>
      <dgm:t>
        <a:bodyPr/>
        <a:lstStyle/>
        <a:p>
          <a:r>
            <a:rPr lang="de-DE" dirty="0"/>
            <a:t>IP </a:t>
          </a:r>
          <a:r>
            <a:rPr lang="de-DE" dirty="0" err="1"/>
            <a:t>Protection</a:t>
          </a:r>
          <a:endParaRPr lang="de-DE" dirty="0"/>
        </a:p>
      </dgm:t>
    </dgm:pt>
    <dgm:pt modelId="{BB298AAC-E04A-401A-A8E9-E95D79E0B4FB}" type="sibTrans" cxnId="{44AABDF3-B58F-4066-AD51-83E9A7364466}">
      <dgm:prSet/>
      <dgm:spPr/>
      <dgm:t>
        <a:bodyPr/>
        <a:lstStyle/>
        <a:p>
          <a:endParaRPr lang="de-DE"/>
        </a:p>
      </dgm:t>
    </dgm:pt>
    <dgm:pt modelId="{F1F74E26-5ADD-4ACD-A39A-7EF88EFE53B0}" type="parTrans" cxnId="{44AABDF3-B58F-4066-AD51-83E9A7364466}">
      <dgm:prSet/>
      <dgm:spPr/>
      <dgm:t>
        <a:bodyPr/>
        <a:lstStyle/>
        <a:p>
          <a:endParaRPr lang="de-DE"/>
        </a:p>
      </dgm:t>
    </dgm:pt>
    <dgm:pt modelId="{A8DC57C5-A941-4242-9FD3-CA2D1664B471}" type="pres">
      <dgm:prSet presAssocID="{0E22944E-FC2D-47D6-8FFD-B15ABAB40FA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D82938E-C936-487C-9EBC-ED1CFD44385B}" type="pres">
      <dgm:prSet presAssocID="{2D3EFBD7-A08B-4BB6-A3A3-926E81509AC2}" presName="comp" presStyleCnt="0"/>
      <dgm:spPr/>
    </dgm:pt>
    <dgm:pt modelId="{FB9AED1D-DEBD-4D7E-9942-BAF79DE89125}" type="pres">
      <dgm:prSet presAssocID="{2D3EFBD7-A08B-4BB6-A3A3-926E81509AC2}" presName="box" presStyleLbl="node1" presStyleIdx="0" presStyleCnt="2" custScaleY="35492" custLinFactNeighborY="-228"/>
      <dgm:spPr/>
      <dgm:t>
        <a:bodyPr/>
        <a:lstStyle/>
        <a:p>
          <a:endParaRPr lang="de-DE"/>
        </a:p>
      </dgm:t>
    </dgm:pt>
    <dgm:pt modelId="{536B9419-68B2-478B-A4EF-AF8C8A345675}" type="pres">
      <dgm:prSet presAssocID="{2D3EFBD7-A08B-4BB6-A3A3-926E81509AC2}" presName="img" presStyleLbl="fgImgPlace1" presStyleIdx="0" presStyleCnt="2" custScaleX="93109" custScaleY="35492" custLinFactNeighborX="-24090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B1F26794-D116-4512-A89D-F7630E2BE595}" type="pres">
      <dgm:prSet presAssocID="{2D3EFBD7-A08B-4BB6-A3A3-926E81509AC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AA2693-2C4F-498C-8F47-D5C6DA134CB5}" type="pres">
      <dgm:prSet presAssocID="{FA0EC852-33AC-434E-A12E-9AFE9CADA62C}" presName="spacer" presStyleCnt="0"/>
      <dgm:spPr/>
    </dgm:pt>
    <dgm:pt modelId="{695EAEBD-7873-4525-8D2F-D76C9D32D1C8}" type="pres">
      <dgm:prSet presAssocID="{91E22687-9590-4D92-B7E8-A56F9ED096B8}" presName="comp" presStyleCnt="0"/>
      <dgm:spPr/>
    </dgm:pt>
    <dgm:pt modelId="{DDB886C1-577C-4F85-8CBD-5320EAC68C14}" type="pres">
      <dgm:prSet presAssocID="{91E22687-9590-4D92-B7E8-A56F9ED096B8}" presName="box" presStyleLbl="node1" presStyleIdx="1" presStyleCnt="2" custScaleY="35492" custLinFactNeighborY="18483"/>
      <dgm:spPr/>
      <dgm:t>
        <a:bodyPr/>
        <a:lstStyle/>
        <a:p>
          <a:endParaRPr lang="de-DE"/>
        </a:p>
      </dgm:t>
    </dgm:pt>
    <dgm:pt modelId="{E4EC63BC-BD06-44DA-BCE4-3A8891E0D0C2}" type="pres">
      <dgm:prSet presAssocID="{91E22687-9590-4D92-B7E8-A56F9ED096B8}" presName="img" presStyleLbl="fgImgPlace1" presStyleIdx="1" presStyleCnt="2" custScaleX="93109" custScaleY="35492" custLinFactNeighborX="-24820" custLinFactNeighborY="23630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D25F3278-AAD6-4D95-B0A2-A8744193773C}" type="pres">
      <dgm:prSet presAssocID="{91E22687-9590-4D92-B7E8-A56F9ED096B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85FC981-87E5-4EFB-861D-F828BA6C96AD}" srcId="{0E22944E-FC2D-47D6-8FFD-B15ABAB40FA0}" destId="{91E22687-9590-4D92-B7E8-A56F9ED096B8}" srcOrd="1" destOrd="0" parTransId="{21B8136E-9B7F-44A0-8144-8D91D8986F20}" sibTransId="{E9778072-58A8-45E4-8F10-4B1D8B19A728}"/>
    <dgm:cxn modelId="{44AABDF3-B58F-4066-AD51-83E9A7364466}" srcId="{91E22687-9590-4D92-B7E8-A56F9ED096B8}" destId="{60ADBDD7-7EDA-4840-9F66-168A6E4DDF9C}" srcOrd="0" destOrd="0" parTransId="{F1F74E26-5ADD-4ACD-A39A-7EF88EFE53B0}" sibTransId="{BB298AAC-E04A-401A-A8E9-E95D79E0B4FB}"/>
    <dgm:cxn modelId="{F15E4944-4342-44CA-BA5F-1B088E0C5D45}" type="presOf" srcId="{2D3EFBD7-A08B-4BB6-A3A3-926E81509AC2}" destId="{B1F26794-D116-4512-A89D-F7630E2BE595}" srcOrd="1" destOrd="0" presId="urn:microsoft.com/office/officeart/2005/8/layout/vList4"/>
    <dgm:cxn modelId="{425A2EB3-E643-4EC1-BF30-C926EA935B68}" type="presOf" srcId="{91E22687-9590-4D92-B7E8-A56F9ED096B8}" destId="{D25F3278-AAD6-4D95-B0A2-A8744193773C}" srcOrd="1" destOrd="0" presId="urn:microsoft.com/office/officeart/2005/8/layout/vList4"/>
    <dgm:cxn modelId="{F8449754-A8E4-491B-86AF-9EC67777EEF4}" type="presOf" srcId="{2D3EFBD7-A08B-4BB6-A3A3-926E81509AC2}" destId="{FB9AED1D-DEBD-4D7E-9942-BAF79DE89125}" srcOrd="0" destOrd="0" presId="urn:microsoft.com/office/officeart/2005/8/layout/vList4"/>
    <dgm:cxn modelId="{9343583B-2969-4C5F-9629-D4D0B729B389}" type="presOf" srcId="{91E22687-9590-4D92-B7E8-A56F9ED096B8}" destId="{DDB886C1-577C-4F85-8CBD-5320EAC68C14}" srcOrd="0" destOrd="0" presId="urn:microsoft.com/office/officeart/2005/8/layout/vList4"/>
    <dgm:cxn modelId="{D9396DBA-F07E-469B-8206-CCCAF5B5AD18}" type="presOf" srcId="{12AD88F3-1803-41EE-B8C3-4A0A02F984FA}" destId="{DDB886C1-577C-4F85-8CBD-5320EAC68C14}" srcOrd="0" destOrd="2" presId="urn:microsoft.com/office/officeart/2005/8/layout/vList4"/>
    <dgm:cxn modelId="{D415184F-FC95-417C-8DB2-2AE38B5B6499}" type="presOf" srcId="{0440582E-20A2-4CC7-BCBB-B952EE8C2B96}" destId="{B1F26794-D116-4512-A89D-F7630E2BE595}" srcOrd="1" destOrd="2" presId="urn:microsoft.com/office/officeart/2005/8/layout/vList4"/>
    <dgm:cxn modelId="{473D93F3-0EB2-4709-ACBE-75AE4654C3DB}" srcId="{91E22687-9590-4D92-B7E8-A56F9ED096B8}" destId="{12AD88F3-1803-41EE-B8C3-4A0A02F984FA}" srcOrd="1" destOrd="0" parTransId="{6D43690B-043F-4110-B1DE-D926D5D3513E}" sibTransId="{6F0AF02F-CE1A-434D-9E38-0FF24A5177C2}"/>
    <dgm:cxn modelId="{FED32D58-75A6-48FE-B000-CEFADF8FAC27}" type="presOf" srcId="{80F21465-38CF-4158-97A9-AA7318E11F24}" destId="{FB9AED1D-DEBD-4D7E-9942-BAF79DE89125}" srcOrd="0" destOrd="1" presId="urn:microsoft.com/office/officeart/2005/8/layout/vList4"/>
    <dgm:cxn modelId="{62912706-9E69-4BCD-A29B-548C21F26BC6}" type="presOf" srcId="{60ADBDD7-7EDA-4840-9F66-168A6E4DDF9C}" destId="{D25F3278-AAD6-4D95-B0A2-A8744193773C}" srcOrd="1" destOrd="1" presId="urn:microsoft.com/office/officeart/2005/8/layout/vList4"/>
    <dgm:cxn modelId="{C1CA7DC4-A917-4653-A004-B139FD567E0B}" srcId="{0E22944E-FC2D-47D6-8FFD-B15ABAB40FA0}" destId="{2D3EFBD7-A08B-4BB6-A3A3-926E81509AC2}" srcOrd="0" destOrd="0" parTransId="{62D28B61-C7A0-47EB-BDD2-E1F0C6709BE9}" sibTransId="{FA0EC852-33AC-434E-A12E-9AFE9CADA62C}"/>
    <dgm:cxn modelId="{587FD459-A312-4476-B64F-719873656045}" srcId="{2D3EFBD7-A08B-4BB6-A3A3-926E81509AC2}" destId="{0440582E-20A2-4CC7-BCBB-B952EE8C2B96}" srcOrd="1" destOrd="0" parTransId="{94D2D028-AFF3-4D68-BC54-893FFBEA8538}" sibTransId="{0CE0A88B-29AE-4361-B2E1-9EFC312F0E6C}"/>
    <dgm:cxn modelId="{BFD0D5A7-76D2-4F0F-B18F-9384A9E053CC}" type="presOf" srcId="{80F21465-38CF-4158-97A9-AA7318E11F24}" destId="{B1F26794-D116-4512-A89D-F7630E2BE595}" srcOrd="1" destOrd="1" presId="urn:microsoft.com/office/officeart/2005/8/layout/vList4"/>
    <dgm:cxn modelId="{2EDFE25B-1281-4DDE-B20C-1B3F596275AA}" srcId="{2D3EFBD7-A08B-4BB6-A3A3-926E81509AC2}" destId="{80F21465-38CF-4158-97A9-AA7318E11F24}" srcOrd="0" destOrd="0" parTransId="{89826107-870A-4EF0-9FCF-067C7401CD66}" sibTransId="{132F277D-A6AE-4F2E-ADCB-2C0A0B7EA3A2}"/>
    <dgm:cxn modelId="{0B861BC8-C74C-4019-8807-55B3CB798213}" type="presOf" srcId="{0440582E-20A2-4CC7-BCBB-B952EE8C2B96}" destId="{FB9AED1D-DEBD-4D7E-9942-BAF79DE89125}" srcOrd="0" destOrd="2" presId="urn:microsoft.com/office/officeart/2005/8/layout/vList4"/>
    <dgm:cxn modelId="{E206CA49-6842-4F01-A5FE-BE44C2AA459A}" type="presOf" srcId="{60ADBDD7-7EDA-4840-9F66-168A6E4DDF9C}" destId="{DDB886C1-577C-4F85-8CBD-5320EAC68C14}" srcOrd="0" destOrd="1" presId="urn:microsoft.com/office/officeart/2005/8/layout/vList4"/>
    <dgm:cxn modelId="{85B4C787-F04C-4C3D-9226-A1C095523C46}" type="presOf" srcId="{0E22944E-FC2D-47D6-8FFD-B15ABAB40FA0}" destId="{A8DC57C5-A941-4242-9FD3-CA2D1664B471}" srcOrd="0" destOrd="0" presId="urn:microsoft.com/office/officeart/2005/8/layout/vList4"/>
    <dgm:cxn modelId="{15D326AB-5177-4C92-AA2C-3B83220F8C1C}" type="presOf" srcId="{12AD88F3-1803-41EE-B8C3-4A0A02F984FA}" destId="{D25F3278-AAD6-4D95-B0A2-A8744193773C}" srcOrd="1" destOrd="2" presId="urn:microsoft.com/office/officeart/2005/8/layout/vList4"/>
    <dgm:cxn modelId="{FC6DEDA1-8699-4D25-B507-A7E0D2B5E449}" type="presParOf" srcId="{A8DC57C5-A941-4242-9FD3-CA2D1664B471}" destId="{9D82938E-C936-487C-9EBC-ED1CFD44385B}" srcOrd="0" destOrd="0" presId="urn:microsoft.com/office/officeart/2005/8/layout/vList4"/>
    <dgm:cxn modelId="{FC21938B-5954-491A-BB13-3B3BB4154C67}" type="presParOf" srcId="{9D82938E-C936-487C-9EBC-ED1CFD44385B}" destId="{FB9AED1D-DEBD-4D7E-9942-BAF79DE89125}" srcOrd="0" destOrd="0" presId="urn:microsoft.com/office/officeart/2005/8/layout/vList4"/>
    <dgm:cxn modelId="{BD332299-5EDC-4EC7-91AC-3BFF0095DFB0}" type="presParOf" srcId="{9D82938E-C936-487C-9EBC-ED1CFD44385B}" destId="{536B9419-68B2-478B-A4EF-AF8C8A345675}" srcOrd="1" destOrd="0" presId="urn:microsoft.com/office/officeart/2005/8/layout/vList4"/>
    <dgm:cxn modelId="{BC0C0E8C-3269-4135-AA80-790C1D0CA84A}" type="presParOf" srcId="{9D82938E-C936-487C-9EBC-ED1CFD44385B}" destId="{B1F26794-D116-4512-A89D-F7630E2BE595}" srcOrd="2" destOrd="0" presId="urn:microsoft.com/office/officeart/2005/8/layout/vList4"/>
    <dgm:cxn modelId="{C03DFC69-59F4-40E1-A55B-B0BEFA29AE4B}" type="presParOf" srcId="{A8DC57C5-A941-4242-9FD3-CA2D1664B471}" destId="{11AA2693-2C4F-498C-8F47-D5C6DA134CB5}" srcOrd="1" destOrd="0" presId="urn:microsoft.com/office/officeart/2005/8/layout/vList4"/>
    <dgm:cxn modelId="{6B1AC958-8AAD-4C03-A7F5-9AD7E44A6A0B}" type="presParOf" srcId="{A8DC57C5-A941-4242-9FD3-CA2D1664B471}" destId="{695EAEBD-7873-4525-8D2F-D76C9D32D1C8}" srcOrd="2" destOrd="0" presId="urn:microsoft.com/office/officeart/2005/8/layout/vList4"/>
    <dgm:cxn modelId="{05694F20-434C-4BE9-97AF-6F80EA50802E}" type="presParOf" srcId="{695EAEBD-7873-4525-8D2F-D76C9D32D1C8}" destId="{DDB886C1-577C-4F85-8CBD-5320EAC68C14}" srcOrd="0" destOrd="0" presId="urn:microsoft.com/office/officeart/2005/8/layout/vList4"/>
    <dgm:cxn modelId="{213CC385-323C-4F5E-875A-97CC50132D76}" type="presParOf" srcId="{695EAEBD-7873-4525-8D2F-D76C9D32D1C8}" destId="{E4EC63BC-BD06-44DA-BCE4-3A8891E0D0C2}" srcOrd="1" destOrd="0" presId="urn:microsoft.com/office/officeart/2005/8/layout/vList4"/>
    <dgm:cxn modelId="{468BB109-7446-4277-827F-30B96181DA71}" type="presParOf" srcId="{695EAEBD-7873-4525-8D2F-D76C9D32D1C8}" destId="{D25F3278-AAD6-4D95-B0A2-A8744193773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171020-2803-4A9C-A2B9-66C104B8C24A}" type="doc">
      <dgm:prSet loTypeId="urn:microsoft.com/office/officeart/2005/8/layout/gear1" loCatId="cycle" qsTypeId="urn:microsoft.com/office/officeart/2005/8/quickstyle/simple1" qsCatId="simple" csTypeId="urn:microsoft.com/office/officeart/2005/8/colors/accent0_3" csCatId="mainScheme" phldr="1"/>
      <dgm:spPr/>
    </dgm:pt>
    <dgm:pt modelId="{13A9A311-19FC-446A-B300-A1712C0E15A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dirty="0"/>
            <a:t>Access </a:t>
          </a:r>
          <a:r>
            <a:rPr lang="en-US" sz="1400" noProof="0" dirty="0"/>
            <a:t>Procedures</a:t>
          </a:r>
        </a:p>
      </dgm:t>
    </dgm:pt>
    <dgm:pt modelId="{2009EEE0-54B9-4543-9447-FC8F127D6D48}" type="parTrans" cxnId="{F3913B4E-1C82-415B-9DC4-789EFABF1342}">
      <dgm:prSet/>
      <dgm:spPr/>
      <dgm:t>
        <a:bodyPr/>
        <a:lstStyle/>
        <a:p>
          <a:endParaRPr lang="de-DE"/>
        </a:p>
      </dgm:t>
    </dgm:pt>
    <dgm:pt modelId="{060B3CF3-549D-4A86-AF16-1ED45DC49438}" type="sibTrans" cxnId="{F3913B4E-1C82-415B-9DC4-789EFABF1342}">
      <dgm:prSet/>
      <dgm:spPr/>
      <dgm:t>
        <a:bodyPr/>
        <a:lstStyle/>
        <a:p>
          <a:endParaRPr lang="de-DE"/>
        </a:p>
      </dgm:t>
    </dgm:pt>
    <dgm:pt modelId="{485548C4-43A5-42A5-93FF-D4EBB4EFD1E2}">
      <dgm:prSet phldrT="[Text]" custT="1"/>
      <dgm:spPr/>
      <dgm:t>
        <a:bodyPr/>
        <a:lstStyle/>
        <a:p>
          <a:r>
            <a:rPr lang="de-DE" sz="1300" dirty="0"/>
            <a:t>IP</a:t>
          </a:r>
          <a:br>
            <a:rPr lang="de-DE" sz="1300" dirty="0"/>
          </a:br>
          <a:r>
            <a:rPr lang="de-DE" sz="1300" dirty="0"/>
            <a:t>Level</a:t>
          </a:r>
        </a:p>
      </dgm:t>
    </dgm:pt>
    <dgm:pt modelId="{4D47FD12-651D-430C-8163-C6218101124C}" type="parTrans" cxnId="{DE52CB05-5105-4131-A355-F01C443B26B7}">
      <dgm:prSet/>
      <dgm:spPr/>
      <dgm:t>
        <a:bodyPr/>
        <a:lstStyle/>
        <a:p>
          <a:endParaRPr lang="de-DE"/>
        </a:p>
      </dgm:t>
    </dgm:pt>
    <dgm:pt modelId="{21111ABD-C1DE-4E90-8E58-2F8A80542664}" type="sibTrans" cxnId="{DE52CB05-5105-4131-A355-F01C443B26B7}">
      <dgm:prSet/>
      <dgm:spPr/>
      <dgm:t>
        <a:bodyPr/>
        <a:lstStyle/>
        <a:p>
          <a:endParaRPr lang="de-DE"/>
        </a:p>
      </dgm:t>
    </dgm:pt>
    <dgm:pt modelId="{4502239B-AE71-492B-980A-572453797EEE}">
      <dgm:prSet phldrT="[Text]" custT="1"/>
      <dgm:spPr/>
      <dgm:t>
        <a:bodyPr/>
        <a:lstStyle/>
        <a:p>
          <a:r>
            <a:rPr lang="de-DE" sz="1300" dirty="0"/>
            <a:t>Location</a:t>
          </a:r>
        </a:p>
      </dgm:t>
    </dgm:pt>
    <dgm:pt modelId="{40867154-6D2D-402E-B722-FE2B1C322FCC}" type="parTrans" cxnId="{C38F1711-4C17-488B-9FFE-8BBCC253FBBC}">
      <dgm:prSet/>
      <dgm:spPr/>
      <dgm:t>
        <a:bodyPr/>
        <a:lstStyle/>
        <a:p>
          <a:endParaRPr lang="de-DE"/>
        </a:p>
      </dgm:t>
    </dgm:pt>
    <dgm:pt modelId="{CF68DA2C-029A-4978-B5E3-A3E9988073B7}" type="sibTrans" cxnId="{C38F1711-4C17-488B-9FFE-8BBCC253FBBC}">
      <dgm:prSet/>
      <dgm:spPr/>
      <dgm:t>
        <a:bodyPr/>
        <a:lstStyle/>
        <a:p>
          <a:endParaRPr lang="de-DE"/>
        </a:p>
      </dgm:t>
    </dgm:pt>
    <dgm:pt modelId="{531472E1-3589-4B37-B746-9121804EE033}" type="pres">
      <dgm:prSet presAssocID="{22171020-2803-4A9C-A2B9-66C104B8C24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E85D2E1-E560-4988-B1EC-BC47BF2B16DE}" type="pres">
      <dgm:prSet presAssocID="{13A9A311-19FC-446A-B300-A1712C0E15A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4A0C4A-EEB6-4AAC-800A-984B707FC182}" type="pres">
      <dgm:prSet presAssocID="{13A9A311-19FC-446A-B300-A1712C0E15A8}" presName="gear1srcNode" presStyleLbl="node1" presStyleIdx="0" presStyleCnt="3"/>
      <dgm:spPr/>
      <dgm:t>
        <a:bodyPr/>
        <a:lstStyle/>
        <a:p>
          <a:endParaRPr lang="de-DE"/>
        </a:p>
      </dgm:t>
    </dgm:pt>
    <dgm:pt modelId="{194A1FCC-D08F-4CCA-BCD8-4D1007C07BCE}" type="pres">
      <dgm:prSet presAssocID="{13A9A311-19FC-446A-B300-A1712C0E15A8}" presName="gear1dstNode" presStyleLbl="node1" presStyleIdx="0" presStyleCnt="3"/>
      <dgm:spPr/>
      <dgm:t>
        <a:bodyPr/>
        <a:lstStyle/>
        <a:p>
          <a:endParaRPr lang="de-DE"/>
        </a:p>
      </dgm:t>
    </dgm:pt>
    <dgm:pt modelId="{2E6DB055-3B30-46D4-9D69-737656B200E4}" type="pres">
      <dgm:prSet presAssocID="{485548C4-43A5-42A5-93FF-D4EBB4EFD1E2}" presName="gear2" presStyleLbl="node1" presStyleIdx="1" presStyleCnt="3" custScaleX="119173" custScaleY="123245" custLinFactNeighborX="-3596" custLinFactNeighborY="-449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2107D7-5D42-4C75-A651-E2926E9B2C6D}" type="pres">
      <dgm:prSet presAssocID="{485548C4-43A5-42A5-93FF-D4EBB4EFD1E2}" presName="gear2srcNode" presStyleLbl="node1" presStyleIdx="1" presStyleCnt="3"/>
      <dgm:spPr/>
      <dgm:t>
        <a:bodyPr/>
        <a:lstStyle/>
        <a:p>
          <a:endParaRPr lang="de-DE"/>
        </a:p>
      </dgm:t>
    </dgm:pt>
    <dgm:pt modelId="{B829B6AE-F316-4E69-96F5-3BFEE72CE498}" type="pres">
      <dgm:prSet presAssocID="{485548C4-43A5-42A5-93FF-D4EBB4EFD1E2}" presName="gear2dstNode" presStyleLbl="node1" presStyleIdx="1" presStyleCnt="3"/>
      <dgm:spPr/>
      <dgm:t>
        <a:bodyPr/>
        <a:lstStyle/>
        <a:p>
          <a:endParaRPr lang="de-DE"/>
        </a:p>
      </dgm:t>
    </dgm:pt>
    <dgm:pt modelId="{EE3C8AF8-3D99-4A66-ABFE-E685A545EAAA}" type="pres">
      <dgm:prSet presAssocID="{4502239B-AE71-492B-980A-572453797EEE}" presName="gear3" presStyleLbl="node1" presStyleIdx="2" presStyleCnt="3" custScaleX="117758" custScaleY="119657" custLinFactNeighborX="5992" custLinFactNeighborY="-10486"/>
      <dgm:spPr/>
      <dgm:t>
        <a:bodyPr/>
        <a:lstStyle/>
        <a:p>
          <a:endParaRPr lang="de-DE"/>
        </a:p>
      </dgm:t>
    </dgm:pt>
    <dgm:pt modelId="{5FF2FCEB-354B-4982-8A5C-658590F49E10}" type="pres">
      <dgm:prSet presAssocID="{4502239B-AE71-492B-980A-572453797EE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9AB589-7038-4A82-B486-AC45FC9E04C4}" type="pres">
      <dgm:prSet presAssocID="{4502239B-AE71-492B-980A-572453797EEE}" presName="gear3srcNode" presStyleLbl="node1" presStyleIdx="2" presStyleCnt="3"/>
      <dgm:spPr/>
      <dgm:t>
        <a:bodyPr/>
        <a:lstStyle/>
        <a:p>
          <a:endParaRPr lang="de-DE"/>
        </a:p>
      </dgm:t>
    </dgm:pt>
    <dgm:pt modelId="{EECD1CE6-3264-48B6-B481-F4A081B5EFF6}" type="pres">
      <dgm:prSet presAssocID="{4502239B-AE71-492B-980A-572453797EEE}" presName="gear3dstNode" presStyleLbl="node1" presStyleIdx="2" presStyleCnt="3"/>
      <dgm:spPr/>
      <dgm:t>
        <a:bodyPr/>
        <a:lstStyle/>
        <a:p>
          <a:endParaRPr lang="de-DE"/>
        </a:p>
      </dgm:t>
    </dgm:pt>
    <dgm:pt modelId="{24E2BF66-CC61-430C-B8B9-D4ED54B77B47}" type="pres">
      <dgm:prSet presAssocID="{060B3CF3-549D-4A86-AF16-1ED45DC49438}" presName="connector1" presStyleLbl="sibTrans2D1" presStyleIdx="0" presStyleCnt="3" custAng="8203039" custLinFactNeighborX="-5346"/>
      <dgm:spPr/>
      <dgm:t>
        <a:bodyPr/>
        <a:lstStyle/>
        <a:p>
          <a:endParaRPr lang="de-DE"/>
        </a:p>
      </dgm:t>
    </dgm:pt>
    <dgm:pt modelId="{F108801C-0ABA-4848-B2CF-E1895DD3BC0E}" type="pres">
      <dgm:prSet presAssocID="{21111ABD-C1DE-4E90-8E58-2F8A80542664}" presName="connector2" presStyleLbl="sibTrans2D1" presStyleIdx="1" presStyleCnt="3" custLinFactNeighborX="-7030" custLinFactNeighborY="-2812"/>
      <dgm:spPr/>
      <dgm:t>
        <a:bodyPr/>
        <a:lstStyle/>
        <a:p>
          <a:endParaRPr lang="de-DE"/>
        </a:p>
      </dgm:t>
    </dgm:pt>
    <dgm:pt modelId="{7487A6A4-8823-4A34-9CFC-BDE674A29311}" type="pres">
      <dgm:prSet presAssocID="{CF68DA2C-029A-4978-B5E3-A3E9988073B7}" presName="connector3" presStyleLbl="sibTrans2D1" presStyleIdx="2" presStyleCnt="3" custLinFactNeighborX="2608" custLinFactNeighborY="-3260"/>
      <dgm:spPr/>
      <dgm:t>
        <a:bodyPr/>
        <a:lstStyle/>
        <a:p>
          <a:endParaRPr lang="de-DE"/>
        </a:p>
      </dgm:t>
    </dgm:pt>
  </dgm:ptLst>
  <dgm:cxnLst>
    <dgm:cxn modelId="{DE52CB05-5105-4131-A355-F01C443B26B7}" srcId="{22171020-2803-4A9C-A2B9-66C104B8C24A}" destId="{485548C4-43A5-42A5-93FF-D4EBB4EFD1E2}" srcOrd="1" destOrd="0" parTransId="{4D47FD12-651D-430C-8163-C6218101124C}" sibTransId="{21111ABD-C1DE-4E90-8E58-2F8A80542664}"/>
    <dgm:cxn modelId="{EA573784-2E3C-4148-8AC0-4774C21EDA8D}" type="presOf" srcId="{4502239B-AE71-492B-980A-572453797EEE}" destId="{EECD1CE6-3264-48B6-B481-F4A081B5EFF6}" srcOrd="3" destOrd="0" presId="urn:microsoft.com/office/officeart/2005/8/layout/gear1"/>
    <dgm:cxn modelId="{B8A8C7D7-A48F-41CD-98DB-4D2E25005EE7}" type="presOf" srcId="{4502239B-AE71-492B-980A-572453797EEE}" destId="{EE3C8AF8-3D99-4A66-ABFE-E685A545EAAA}" srcOrd="0" destOrd="0" presId="urn:microsoft.com/office/officeart/2005/8/layout/gear1"/>
    <dgm:cxn modelId="{1268261C-0958-4D2D-92FF-1C9EB0FA33CB}" type="presOf" srcId="{4502239B-AE71-492B-980A-572453797EEE}" destId="{5FF2FCEB-354B-4982-8A5C-658590F49E10}" srcOrd="1" destOrd="0" presId="urn:microsoft.com/office/officeart/2005/8/layout/gear1"/>
    <dgm:cxn modelId="{5F2FD568-3733-43FA-9B74-473B26779A71}" type="presOf" srcId="{485548C4-43A5-42A5-93FF-D4EBB4EFD1E2}" destId="{2E6DB055-3B30-46D4-9D69-737656B200E4}" srcOrd="0" destOrd="0" presId="urn:microsoft.com/office/officeart/2005/8/layout/gear1"/>
    <dgm:cxn modelId="{B56A4388-588E-4AEA-9FF6-48948BB1C56C}" type="presOf" srcId="{060B3CF3-549D-4A86-AF16-1ED45DC49438}" destId="{24E2BF66-CC61-430C-B8B9-D4ED54B77B47}" srcOrd="0" destOrd="0" presId="urn:microsoft.com/office/officeart/2005/8/layout/gear1"/>
    <dgm:cxn modelId="{A70E2AD6-C01F-4126-B4C2-8CC5B2A53253}" type="presOf" srcId="{4502239B-AE71-492B-980A-572453797EEE}" destId="{2E9AB589-7038-4A82-B486-AC45FC9E04C4}" srcOrd="2" destOrd="0" presId="urn:microsoft.com/office/officeart/2005/8/layout/gear1"/>
    <dgm:cxn modelId="{BACDE1B7-608C-4B87-B21E-BDD22A951124}" type="presOf" srcId="{13A9A311-19FC-446A-B300-A1712C0E15A8}" destId="{EE85D2E1-E560-4988-B1EC-BC47BF2B16DE}" srcOrd="0" destOrd="0" presId="urn:microsoft.com/office/officeart/2005/8/layout/gear1"/>
    <dgm:cxn modelId="{F3913B4E-1C82-415B-9DC4-789EFABF1342}" srcId="{22171020-2803-4A9C-A2B9-66C104B8C24A}" destId="{13A9A311-19FC-446A-B300-A1712C0E15A8}" srcOrd="0" destOrd="0" parTransId="{2009EEE0-54B9-4543-9447-FC8F127D6D48}" sibTransId="{060B3CF3-549D-4A86-AF16-1ED45DC49438}"/>
    <dgm:cxn modelId="{C38F1711-4C17-488B-9FFE-8BBCC253FBBC}" srcId="{22171020-2803-4A9C-A2B9-66C104B8C24A}" destId="{4502239B-AE71-492B-980A-572453797EEE}" srcOrd="2" destOrd="0" parTransId="{40867154-6D2D-402E-B722-FE2B1C322FCC}" sibTransId="{CF68DA2C-029A-4978-B5E3-A3E9988073B7}"/>
    <dgm:cxn modelId="{8852614F-312C-497C-B406-69624D7073FD}" type="presOf" srcId="{13A9A311-19FC-446A-B300-A1712C0E15A8}" destId="{194A1FCC-D08F-4CCA-BCD8-4D1007C07BCE}" srcOrd="2" destOrd="0" presId="urn:microsoft.com/office/officeart/2005/8/layout/gear1"/>
    <dgm:cxn modelId="{DA08D2E1-69EE-476D-AB17-75A530AA4A06}" type="presOf" srcId="{485548C4-43A5-42A5-93FF-D4EBB4EFD1E2}" destId="{B829B6AE-F316-4E69-96F5-3BFEE72CE498}" srcOrd="2" destOrd="0" presId="urn:microsoft.com/office/officeart/2005/8/layout/gear1"/>
    <dgm:cxn modelId="{06471CEB-AD04-42C8-8C30-F6046C3C9C1C}" type="presOf" srcId="{22171020-2803-4A9C-A2B9-66C104B8C24A}" destId="{531472E1-3589-4B37-B746-9121804EE033}" srcOrd="0" destOrd="0" presId="urn:microsoft.com/office/officeart/2005/8/layout/gear1"/>
    <dgm:cxn modelId="{83565C39-EF8D-4DF4-A17B-A8291BAA411D}" type="presOf" srcId="{21111ABD-C1DE-4E90-8E58-2F8A80542664}" destId="{F108801C-0ABA-4848-B2CF-E1895DD3BC0E}" srcOrd="0" destOrd="0" presId="urn:microsoft.com/office/officeart/2005/8/layout/gear1"/>
    <dgm:cxn modelId="{ED6D778B-3149-44B6-8048-66FC2446065F}" type="presOf" srcId="{485548C4-43A5-42A5-93FF-D4EBB4EFD1E2}" destId="{DB2107D7-5D42-4C75-A651-E2926E9B2C6D}" srcOrd="1" destOrd="0" presId="urn:microsoft.com/office/officeart/2005/8/layout/gear1"/>
    <dgm:cxn modelId="{5449E007-B67B-4226-816F-57CA6E0D0BAD}" type="presOf" srcId="{13A9A311-19FC-446A-B300-A1712C0E15A8}" destId="{2F4A0C4A-EEB6-4AAC-800A-984B707FC182}" srcOrd="1" destOrd="0" presId="urn:microsoft.com/office/officeart/2005/8/layout/gear1"/>
    <dgm:cxn modelId="{C3FD7BEA-447D-46B6-A91C-EC45F9F13FFD}" type="presOf" srcId="{CF68DA2C-029A-4978-B5E3-A3E9988073B7}" destId="{7487A6A4-8823-4A34-9CFC-BDE674A29311}" srcOrd="0" destOrd="0" presId="urn:microsoft.com/office/officeart/2005/8/layout/gear1"/>
    <dgm:cxn modelId="{7680B874-8784-4CB7-AE63-AF97F15FCCD1}" type="presParOf" srcId="{531472E1-3589-4B37-B746-9121804EE033}" destId="{EE85D2E1-E560-4988-B1EC-BC47BF2B16DE}" srcOrd="0" destOrd="0" presId="urn:microsoft.com/office/officeart/2005/8/layout/gear1"/>
    <dgm:cxn modelId="{44F0D26A-322D-4E23-9F39-70B373927E35}" type="presParOf" srcId="{531472E1-3589-4B37-B746-9121804EE033}" destId="{2F4A0C4A-EEB6-4AAC-800A-984B707FC182}" srcOrd="1" destOrd="0" presId="urn:microsoft.com/office/officeart/2005/8/layout/gear1"/>
    <dgm:cxn modelId="{312C3C64-FCCC-4DD1-AC46-71099ECE258F}" type="presParOf" srcId="{531472E1-3589-4B37-B746-9121804EE033}" destId="{194A1FCC-D08F-4CCA-BCD8-4D1007C07BCE}" srcOrd="2" destOrd="0" presId="urn:microsoft.com/office/officeart/2005/8/layout/gear1"/>
    <dgm:cxn modelId="{C425CFB9-8E78-49F7-B6FC-DEB38EB8B5D9}" type="presParOf" srcId="{531472E1-3589-4B37-B746-9121804EE033}" destId="{2E6DB055-3B30-46D4-9D69-737656B200E4}" srcOrd="3" destOrd="0" presId="urn:microsoft.com/office/officeart/2005/8/layout/gear1"/>
    <dgm:cxn modelId="{AB347F6F-2041-47BA-A3FE-CDD700F5348C}" type="presParOf" srcId="{531472E1-3589-4B37-B746-9121804EE033}" destId="{DB2107D7-5D42-4C75-A651-E2926E9B2C6D}" srcOrd="4" destOrd="0" presId="urn:microsoft.com/office/officeart/2005/8/layout/gear1"/>
    <dgm:cxn modelId="{AF1CEC2D-19FC-44D2-97E5-BE1F0538EC96}" type="presParOf" srcId="{531472E1-3589-4B37-B746-9121804EE033}" destId="{B829B6AE-F316-4E69-96F5-3BFEE72CE498}" srcOrd="5" destOrd="0" presId="urn:microsoft.com/office/officeart/2005/8/layout/gear1"/>
    <dgm:cxn modelId="{7CA14476-EE10-48ED-BCE4-53FCD5AA7DF4}" type="presParOf" srcId="{531472E1-3589-4B37-B746-9121804EE033}" destId="{EE3C8AF8-3D99-4A66-ABFE-E685A545EAAA}" srcOrd="6" destOrd="0" presId="urn:microsoft.com/office/officeart/2005/8/layout/gear1"/>
    <dgm:cxn modelId="{7E868B7B-3E4A-436A-AB5F-D756EAF1842C}" type="presParOf" srcId="{531472E1-3589-4B37-B746-9121804EE033}" destId="{5FF2FCEB-354B-4982-8A5C-658590F49E10}" srcOrd="7" destOrd="0" presId="urn:microsoft.com/office/officeart/2005/8/layout/gear1"/>
    <dgm:cxn modelId="{24CD9FA2-3403-4185-9791-BAFA26310997}" type="presParOf" srcId="{531472E1-3589-4B37-B746-9121804EE033}" destId="{2E9AB589-7038-4A82-B486-AC45FC9E04C4}" srcOrd="8" destOrd="0" presId="urn:microsoft.com/office/officeart/2005/8/layout/gear1"/>
    <dgm:cxn modelId="{91395B1B-3A9F-48E9-B6CD-463FC109DE1D}" type="presParOf" srcId="{531472E1-3589-4B37-B746-9121804EE033}" destId="{EECD1CE6-3264-48B6-B481-F4A081B5EFF6}" srcOrd="9" destOrd="0" presId="urn:microsoft.com/office/officeart/2005/8/layout/gear1"/>
    <dgm:cxn modelId="{D4A49EC0-D8EE-40C1-950C-BEF76C1229AA}" type="presParOf" srcId="{531472E1-3589-4B37-B746-9121804EE033}" destId="{24E2BF66-CC61-430C-B8B9-D4ED54B77B47}" srcOrd="10" destOrd="0" presId="urn:microsoft.com/office/officeart/2005/8/layout/gear1"/>
    <dgm:cxn modelId="{CB6BAD71-1973-440F-8A25-1EDB98FD475A}" type="presParOf" srcId="{531472E1-3589-4B37-B746-9121804EE033}" destId="{F108801C-0ABA-4848-B2CF-E1895DD3BC0E}" srcOrd="11" destOrd="0" presId="urn:microsoft.com/office/officeart/2005/8/layout/gear1"/>
    <dgm:cxn modelId="{1FB75949-C28F-4C3C-96C4-40E2DF7C2D6B}" type="presParOf" srcId="{531472E1-3589-4B37-B746-9121804EE033}" destId="{7487A6A4-8823-4A34-9CFC-BDE674A2931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94561-97CE-4FDB-A706-717E45F28568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 phldr="1"/>
      <dgm:spPr/>
    </dgm:pt>
    <dgm:pt modelId="{9EB3E07A-130C-4D9E-9C35-B88FC5D4EFDF}">
      <dgm:prSet phldrT="[Text]" custT="1"/>
      <dgm:spPr/>
      <dgm:t>
        <a:bodyPr/>
        <a:lstStyle/>
        <a:p>
          <a:r>
            <a:rPr lang="en-US" sz="2000" noProof="0" dirty="0"/>
            <a:t>GBS – SOLAS Ch. II-1 Reg. 3.10</a:t>
          </a:r>
          <a:br>
            <a:rPr lang="en-US" sz="2000" noProof="0" dirty="0"/>
          </a:br>
          <a:r>
            <a:rPr lang="en-US" sz="2000" noProof="0" dirty="0"/>
            <a:t>= Mandatory SCF Requirements </a:t>
          </a:r>
        </a:p>
      </dgm:t>
    </dgm:pt>
    <dgm:pt modelId="{103124B1-29CA-464E-8BDE-AF3E7DC9940B}" type="parTrans" cxnId="{F5D756B2-89D9-42F8-8E04-1124383FF045}">
      <dgm:prSet/>
      <dgm:spPr/>
      <dgm:t>
        <a:bodyPr/>
        <a:lstStyle/>
        <a:p>
          <a:endParaRPr lang="de-DE"/>
        </a:p>
      </dgm:t>
    </dgm:pt>
    <dgm:pt modelId="{3ECE1E79-B43A-44D6-AE72-10EF25396DFF}" type="sibTrans" cxnId="{F5D756B2-89D9-42F8-8E04-1124383FF045}">
      <dgm:prSet/>
      <dgm:spPr/>
      <dgm:t>
        <a:bodyPr/>
        <a:lstStyle/>
        <a:p>
          <a:endParaRPr lang="de-DE"/>
        </a:p>
      </dgm:t>
    </dgm:pt>
    <dgm:pt modelId="{CBADBE8C-C55E-4C62-9050-761ABC720F07}">
      <dgm:prSet phldrT="[Text]" custT="1"/>
      <dgm:spPr/>
      <dgm:t>
        <a:bodyPr/>
        <a:lstStyle/>
        <a:p>
          <a:r>
            <a:rPr lang="en-US" sz="2000" noProof="0" dirty="0"/>
            <a:t>MSC/Circ. 1343 = Guidance on the</a:t>
          </a:r>
          <a:br>
            <a:rPr lang="en-US" sz="2000" noProof="0" dirty="0"/>
          </a:br>
          <a:r>
            <a:rPr lang="en-US" sz="2000" noProof="0" dirty="0"/>
            <a:t>Information to be Included in a SCF  </a:t>
          </a:r>
        </a:p>
      </dgm:t>
    </dgm:pt>
    <dgm:pt modelId="{525CA46A-29EA-4B89-9B7E-B2ED896BE68F}" type="parTrans" cxnId="{FD5069F1-C4F9-40FC-878E-DB9A15CC5745}">
      <dgm:prSet/>
      <dgm:spPr/>
      <dgm:t>
        <a:bodyPr/>
        <a:lstStyle/>
        <a:p>
          <a:endParaRPr lang="de-DE"/>
        </a:p>
      </dgm:t>
    </dgm:pt>
    <dgm:pt modelId="{13BA5E30-9935-4841-AAC6-D6D3BBF83875}" type="sibTrans" cxnId="{FD5069F1-C4F9-40FC-878E-DB9A15CC5745}">
      <dgm:prSet/>
      <dgm:spPr/>
      <dgm:t>
        <a:bodyPr/>
        <a:lstStyle/>
        <a:p>
          <a:endParaRPr lang="de-DE"/>
        </a:p>
      </dgm:t>
    </dgm:pt>
    <dgm:pt modelId="{57121BF2-A1AA-47F7-A594-27D308CF93C0}">
      <dgm:prSet phldrT="[Text]" custT="1"/>
      <dgm:spPr/>
      <dgm:t>
        <a:bodyPr/>
        <a:lstStyle/>
        <a:p>
          <a:r>
            <a:rPr lang="en-US" sz="2000" noProof="0" dirty="0"/>
            <a:t>SCF Industry Standard (IS) = Industrial </a:t>
          </a:r>
          <a:r>
            <a:rPr lang="en-US" sz="2000" noProof="0" dirty="0">
              <a:solidFill>
                <a:srgbClr val="FF0000"/>
              </a:solidFill>
            </a:rPr>
            <a:t>Principles</a:t>
          </a:r>
          <a:r>
            <a:rPr lang="en-US" sz="2000" noProof="0" dirty="0"/>
            <a:t/>
          </a:r>
          <a:br>
            <a:rPr lang="en-US" sz="2000" noProof="0" dirty="0"/>
          </a:br>
          <a:r>
            <a:rPr lang="en-US" sz="2000" noProof="0" dirty="0"/>
            <a:t>for Access and IPR Protection </a:t>
          </a:r>
          <a:r>
            <a:rPr lang="en-US" sz="2000" noProof="0" dirty="0">
              <a:solidFill>
                <a:srgbClr val="FF0000"/>
              </a:solidFill>
            </a:rPr>
            <a:t>incl. Content Definition </a:t>
          </a:r>
        </a:p>
      </dgm:t>
    </dgm:pt>
    <dgm:pt modelId="{B813660C-0BD2-4B9D-BA99-0383CF8B2F82}" type="parTrans" cxnId="{1EC7F452-3FFC-4C92-824E-866D4F60CE54}">
      <dgm:prSet/>
      <dgm:spPr/>
      <dgm:t>
        <a:bodyPr/>
        <a:lstStyle/>
        <a:p>
          <a:endParaRPr lang="de-DE"/>
        </a:p>
      </dgm:t>
    </dgm:pt>
    <dgm:pt modelId="{49E81A12-421F-4D62-B603-669E564FF55C}" type="sibTrans" cxnId="{1EC7F452-3FFC-4C92-824E-866D4F60CE54}">
      <dgm:prSet/>
      <dgm:spPr/>
      <dgm:t>
        <a:bodyPr/>
        <a:lstStyle/>
        <a:p>
          <a:endParaRPr lang="de-DE"/>
        </a:p>
      </dgm:t>
    </dgm:pt>
    <dgm:pt modelId="{FB77F0EE-9F20-4F00-AA51-67C4267697A5}">
      <dgm:prSet phldrT="[Text]" custT="1"/>
      <dgm:spPr/>
      <dgm:t>
        <a:bodyPr/>
        <a:lstStyle/>
        <a:p>
          <a:r>
            <a:rPr lang="en-US" sz="2000" noProof="0" dirty="0"/>
            <a:t>SCF Supplementary Guidance (SG) = </a:t>
          </a:r>
          <a:r>
            <a:rPr lang="en-US" sz="2000" noProof="0" dirty="0">
              <a:solidFill>
                <a:srgbClr val="FF0000"/>
              </a:solidFill>
            </a:rPr>
            <a:t>Models </a:t>
          </a:r>
          <a:r>
            <a:rPr lang="en-US" sz="2000" noProof="0" dirty="0"/>
            <a:t>for</a:t>
          </a:r>
          <a:br>
            <a:rPr lang="en-US" sz="2000" noProof="0" dirty="0"/>
          </a:br>
          <a:r>
            <a:rPr lang="en-US" sz="2000" noProof="0" dirty="0"/>
            <a:t>Practical Implementation (Procedures)</a:t>
          </a:r>
        </a:p>
      </dgm:t>
    </dgm:pt>
    <dgm:pt modelId="{D2129A01-99EA-4BD3-8C25-5B90D5924AB2}" type="parTrans" cxnId="{8DC6508A-44D1-47EB-B3EE-B172A02C39D0}">
      <dgm:prSet/>
      <dgm:spPr/>
      <dgm:t>
        <a:bodyPr/>
        <a:lstStyle/>
        <a:p>
          <a:endParaRPr lang="de-DE"/>
        </a:p>
      </dgm:t>
    </dgm:pt>
    <dgm:pt modelId="{B9F887A5-623C-4C21-BD13-3A834FF0C224}" type="sibTrans" cxnId="{8DC6508A-44D1-47EB-B3EE-B172A02C39D0}">
      <dgm:prSet/>
      <dgm:spPr/>
      <dgm:t>
        <a:bodyPr/>
        <a:lstStyle/>
        <a:p>
          <a:endParaRPr lang="de-DE"/>
        </a:p>
      </dgm:t>
    </dgm:pt>
    <dgm:pt modelId="{1057B77F-7781-4FFB-A211-E65DAE146FD7}" type="pres">
      <dgm:prSet presAssocID="{AE094561-97CE-4FDB-A706-717E45F28568}" presName="compositeShape" presStyleCnt="0">
        <dgm:presLayoutVars>
          <dgm:dir/>
          <dgm:resizeHandles/>
        </dgm:presLayoutVars>
      </dgm:prSet>
      <dgm:spPr/>
    </dgm:pt>
    <dgm:pt modelId="{3ABFAFC6-7DF6-4BF3-A575-2E8ACDE4808A}" type="pres">
      <dgm:prSet presAssocID="{AE094561-97CE-4FDB-A706-717E45F28568}" presName="pyramid" presStyleLbl="node1" presStyleIdx="0" presStyleCnt="1" custLinFactNeighborX="-31706" custLinFactNeighborY="-357"/>
      <dgm:spPr>
        <a:solidFill>
          <a:schemeClr val="bg1">
            <a:lumMod val="40000"/>
            <a:lumOff val="60000"/>
          </a:schemeClr>
        </a:solidFill>
      </dgm:spPr>
    </dgm:pt>
    <dgm:pt modelId="{6FD0CE86-4BFD-4615-9FB4-3D177D7DEBA6}" type="pres">
      <dgm:prSet presAssocID="{AE094561-97CE-4FDB-A706-717E45F28568}" presName="theList" presStyleCnt="0"/>
      <dgm:spPr/>
    </dgm:pt>
    <dgm:pt modelId="{DEF5BFE4-C681-462D-A466-02D979222D7F}" type="pres">
      <dgm:prSet presAssocID="{9EB3E07A-130C-4D9E-9C35-B88FC5D4EFDF}" presName="aNode" presStyleLbl="fgAcc1" presStyleIdx="0" presStyleCnt="4" custScaleX="280467" custLinFactNeighborY="-9645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28F139-A60D-4B51-87AC-706226C30968}" type="pres">
      <dgm:prSet presAssocID="{9EB3E07A-130C-4D9E-9C35-B88FC5D4EFDF}" presName="aSpace" presStyleCnt="0"/>
      <dgm:spPr/>
    </dgm:pt>
    <dgm:pt modelId="{1773AFD0-A8EC-4391-9E83-7A4FB50D124E}" type="pres">
      <dgm:prSet presAssocID="{CBADBE8C-C55E-4C62-9050-761ABC720F07}" presName="aNode" presStyleLbl="fgAcc1" presStyleIdx="1" presStyleCnt="4" custScaleX="281868" custLinFactNeighborY="160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1A8C98-9820-4B9B-BA6D-A1640FABFDEE}" type="pres">
      <dgm:prSet presAssocID="{CBADBE8C-C55E-4C62-9050-761ABC720F07}" presName="aSpace" presStyleCnt="0"/>
      <dgm:spPr/>
    </dgm:pt>
    <dgm:pt modelId="{F39C2D6F-1365-4D90-B290-4404219302F3}" type="pres">
      <dgm:prSet presAssocID="{57121BF2-A1AA-47F7-A594-27D308CF93C0}" presName="aNode" presStyleLbl="fgAcc1" presStyleIdx="2" presStyleCnt="4" custScaleX="282967" custLinFactY="23665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272337-322D-4C6D-BC30-0072F01ADE7D}" type="pres">
      <dgm:prSet presAssocID="{57121BF2-A1AA-47F7-A594-27D308CF93C0}" presName="aSpace" presStyleCnt="0"/>
      <dgm:spPr/>
    </dgm:pt>
    <dgm:pt modelId="{7E15776A-5401-41AC-9F2A-094771F4E112}" type="pres">
      <dgm:prSet presAssocID="{FB77F0EE-9F20-4F00-AA51-67C4267697A5}" presName="aNode" presStyleLbl="fgAcc1" presStyleIdx="3" presStyleCnt="4" custScaleX="284066" custLinFactY="31701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C94650-4560-492A-B592-FAC4DF694C27}" type="pres">
      <dgm:prSet presAssocID="{FB77F0EE-9F20-4F00-AA51-67C4267697A5}" presName="aSpace" presStyleCnt="0"/>
      <dgm:spPr/>
    </dgm:pt>
  </dgm:ptLst>
  <dgm:cxnLst>
    <dgm:cxn modelId="{FD5069F1-C4F9-40FC-878E-DB9A15CC5745}" srcId="{AE094561-97CE-4FDB-A706-717E45F28568}" destId="{CBADBE8C-C55E-4C62-9050-761ABC720F07}" srcOrd="1" destOrd="0" parTransId="{525CA46A-29EA-4B89-9B7E-B2ED896BE68F}" sibTransId="{13BA5E30-9935-4841-AAC6-D6D3BBF83875}"/>
    <dgm:cxn modelId="{3F03645F-2054-441B-BA8E-BD740D8F8DBE}" type="presOf" srcId="{CBADBE8C-C55E-4C62-9050-761ABC720F07}" destId="{1773AFD0-A8EC-4391-9E83-7A4FB50D124E}" srcOrd="0" destOrd="0" presId="urn:microsoft.com/office/officeart/2005/8/layout/pyramid2"/>
    <dgm:cxn modelId="{1EC7F452-3FFC-4C92-824E-866D4F60CE54}" srcId="{AE094561-97CE-4FDB-A706-717E45F28568}" destId="{57121BF2-A1AA-47F7-A594-27D308CF93C0}" srcOrd="2" destOrd="0" parTransId="{B813660C-0BD2-4B9D-BA99-0383CF8B2F82}" sibTransId="{49E81A12-421F-4D62-B603-669E564FF55C}"/>
    <dgm:cxn modelId="{F15D7283-78DB-4581-B43D-4DDA578F5C4E}" type="presOf" srcId="{9EB3E07A-130C-4D9E-9C35-B88FC5D4EFDF}" destId="{DEF5BFE4-C681-462D-A466-02D979222D7F}" srcOrd="0" destOrd="0" presId="urn:microsoft.com/office/officeart/2005/8/layout/pyramid2"/>
    <dgm:cxn modelId="{F8F3D123-197E-443F-A040-59A9608D3811}" type="presOf" srcId="{AE094561-97CE-4FDB-A706-717E45F28568}" destId="{1057B77F-7781-4FFB-A211-E65DAE146FD7}" srcOrd="0" destOrd="0" presId="urn:microsoft.com/office/officeart/2005/8/layout/pyramid2"/>
    <dgm:cxn modelId="{F5D756B2-89D9-42F8-8E04-1124383FF045}" srcId="{AE094561-97CE-4FDB-A706-717E45F28568}" destId="{9EB3E07A-130C-4D9E-9C35-B88FC5D4EFDF}" srcOrd="0" destOrd="0" parTransId="{103124B1-29CA-464E-8BDE-AF3E7DC9940B}" sibTransId="{3ECE1E79-B43A-44D6-AE72-10EF25396DFF}"/>
    <dgm:cxn modelId="{8DC6508A-44D1-47EB-B3EE-B172A02C39D0}" srcId="{AE094561-97CE-4FDB-A706-717E45F28568}" destId="{FB77F0EE-9F20-4F00-AA51-67C4267697A5}" srcOrd="3" destOrd="0" parTransId="{D2129A01-99EA-4BD3-8C25-5B90D5924AB2}" sibTransId="{B9F887A5-623C-4C21-BD13-3A834FF0C224}"/>
    <dgm:cxn modelId="{05FCE731-EF3F-4B23-920D-278F47740C99}" type="presOf" srcId="{57121BF2-A1AA-47F7-A594-27D308CF93C0}" destId="{F39C2D6F-1365-4D90-B290-4404219302F3}" srcOrd="0" destOrd="0" presId="urn:microsoft.com/office/officeart/2005/8/layout/pyramid2"/>
    <dgm:cxn modelId="{15AD3B15-8741-4833-B264-EA58FA919A09}" type="presOf" srcId="{FB77F0EE-9F20-4F00-AA51-67C4267697A5}" destId="{7E15776A-5401-41AC-9F2A-094771F4E112}" srcOrd="0" destOrd="0" presId="urn:microsoft.com/office/officeart/2005/8/layout/pyramid2"/>
    <dgm:cxn modelId="{76171CFE-2E19-4A7D-8D6D-48DBD9747ACE}" type="presParOf" srcId="{1057B77F-7781-4FFB-A211-E65DAE146FD7}" destId="{3ABFAFC6-7DF6-4BF3-A575-2E8ACDE4808A}" srcOrd="0" destOrd="0" presId="urn:microsoft.com/office/officeart/2005/8/layout/pyramid2"/>
    <dgm:cxn modelId="{29D61E2C-04E3-4317-82E6-CF28A06A28A3}" type="presParOf" srcId="{1057B77F-7781-4FFB-A211-E65DAE146FD7}" destId="{6FD0CE86-4BFD-4615-9FB4-3D177D7DEBA6}" srcOrd="1" destOrd="0" presId="urn:microsoft.com/office/officeart/2005/8/layout/pyramid2"/>
    <dgm:cxn modelId="{5518808D-4E8D-435B-B43B-5E9C4330FED6}" type="presParOf" srcId="{6FD0CE86-4BFD-4615-9FB4-3D177D7DEBA6}" destId="{DEF5BFE4-C681-462D-A466-02D979222D7F}" srcOrd="0" destOrd="0" presId="urn:microsoft.com/office/officeart/2005/8/layout/pyramid2"/>
    <dgm:cxn modelId="{5667555D-9DFD-48CB-98B6-E6CBE3581880}" type="presParOf" srcId="{6FD0CE86-4BFD-4615-9FB4-3D177D7DEBA6}" destId="{1928F139-A60D-4B51-87AC-706226C30968}" srcOrd="1" destOrd="0" presId="urn:microsoft.com/office/officeart/2005/8/layout/pyramid2"/>
    <dgm:cxn modelId="{61A34F7D-247D-477C-A379-1C85F3F21CEF}" type="presParOf" srcId="{6FD0CE86-4BFD-4615-9FB4-3D177D7DEBA6}" destId="{1773AFD0-A8EC-4391-9E83-7A4FB50D124E}" srcOrd="2" destOrd="0" presId="urn:microsoft.com/office/officeart/2005/8/layout/pyramid2"/>
    <dgm:cxn modelId="{54187FFB-C32B-4003-B5AE-7B20A742DCBC}" type="presParOf" srcId="{6FD0CE86-4BFD-4615-9FB4-3D177D7DEBA6}" destId="{EA1A8C98-9820-4B9B-BA6D-A1640FABFDEE}" srcOrd="3" destOrd="0" presId="urn:microsoft.com/office/officeart/2005/8/layout/pyramid2"/>
    <dgm:cxn modelId="{AB5B7DB4-B9D7-4CEA-B424-31323C95431C}" type="presParOf" srcId="{6FD0CE86-4BFD-4615-9FB4-3D177D7DEBA6}" destId="{F39C2D6F-1365-4D90-B290-4404219302F3}" srcOrd="4" destOrd="0" presId="urn:microsoft.com/office/officeart/2005/8/layout/pyramid2"/>
    <dgm:cxn modelId="{6628A000-87EF-4871-931A-11A4D724F4B1}" type="presParOf" srcId="{6FD0CE86-4BFD-4615-9FB4-3D177D7DEBA6}" destId="{3C272337-322D-4C6D-BC30-0072F01ADE7D}" srcOrd="5" destOrd="0" presId="urn:microsoft.com/office/officeart/2005/8/layout/pyramid2"/>
    <dgm:cxn modelId="{6ADBF564-0A86-4C6C-A551-5BBF8FF9B53A}" type="presParOf" srcId="{6FD0CE86-4BFD-4615-9FB4-3D177D7DEBA6}" destId="{7E15776A-5401-41AC-9F2A-094771F4E112}" srcOrd="6" destOrd="0" presId="urn:microsoft.com/office/officeart/2005/8/layout/pyramid2"/>
    <dgm:cxn modelId="{355FB8E0-B63F-4090-BCD0-C424DC387F3C}" type="presParOf" srcId="{6FD0CE86-4BFD-4615-9FB4-3D177D7DEBA6}" destId="{4DC94650-4560-492A-B592-FAC4DF694C2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AED1D-DEBD-4D7E-9942-BAF79DE89125}">
      <dsp:nvSpPr>
        <dsp:cNvPr id="0" name=""/>
        <dsp:cNvSpPr/>
      </dsp:nvSpPr>
      <dsp:spPr>
        <a:xfrm>
          <a:off x="0" y="0"/>
          <a:ext cx="7732888" cy="18310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>
              <a:solidFill>
                <a:srgbClr val="FF0000"/>
              </a:solidFill>
            </a:rPr>
            <a:t>Design </a:t>
          </a:r>
          <a:r>
            <a:rPr lang="de-DE" sz="3600" kern="1200" dirty="0" err="1">
              <a:solidFill>
                <a:srgbClr val="FF0000"/>
              </a:solidFill>
            </a:rPr>
            <a:t>Transparency</a:t>
          </a:r>
          <a:endParaRPr lang="de-DE" sz="3600" kern="1200" dirty="0">
            <a:solidFill>
              <a:srgbClr val="FF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/>
            <a:t>Information </a:t>
          </a:r>
          <a:r>
            <a:rPr lang="de-DE" sz="2800" kern="1200" dirty="0" err="1"/>
            <a:t>presented</a:t>
          </a:r>
          <a:endParaRPr lang="de-D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 err="1"/>
            <a:t>Practical</a:t>
          </a:r>
          <a:r>
            <a:rPr lang="de-DE" sz="2800" kern="1200" dirty="0"/>
            <a:t> Access</a:t>
          </a:r>
        </a:p>
      </dsp:txBody>
      <dsp:txXfrm>
        <a:off x="2062480" y="0"/>
        <a:ext cx="5670407" cy="1831040"/>
      </dsp:txXfrm>
    </dsp:sp>
    <dsp:sp modelId="{536B9419-68B2-478B-A4EF-AF8C8A345675}">
      <dsp:nvSpPr>
        <dsp:cNvPr id="0" name=""/>
        <dsp:cNvSpPr/>
      </dsp:nvSpPr>
      <dsp:spPr>
        <a:xfrm>
          <a:off x="196619" y="183104"/>
          <a:ext cx="1440002" cy="146483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886C1-577C-4F85-8CBD-5320EAC68C14}">
      <dsp:nvSpPr>
        <dsp:cNvPr id="0" name=""/>
        <dsp:cNvSpPr/>
      </dsp:nvSpPr>
      <dsp:spPr>
        <a:xfrm>
          <a:off x="0" y="3300485"/>
          <a:ext cx="7732888" cy="18310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err="1">
              <a:solidFill>
                <a:srgbClr val="FF0000"/>
              </a:solidFill>
            </a:rPr>
            <a:t>Intellectual</a:t>
          </a:r>
          <a:r>
            <a:rPr lang="de-DE" sz="3600" kern="1200" dirty="0">
              <a:solidFill>
                <a:srgbClr val="FF0000"/>
              </a:solidFill>
            </a:rPr>
            <a:t> Property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/>
            <a:t>IP </a:t>
          </a:r>
          <a:r>
            <a:rPr lang="de-DE" sz="2800" kern="1200" dirty="0" err="1"/>
            <a:t>Protection</a:t>
          </a:r>
          <a:endParaRPr lang="de-D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/>
            <a:t>Access Management</a:t>
          </a:r>
        </a:p>
      </dsp:txBody>
      <dsp:txXfrm>
        <a:off x="2062480" y="3300485"/>
        <a:ext cx="5670407" cy="1831040"/>
      </dsp:txXfrm>
    </dsp:sp>
    <dsp:sp modelId="{E4EC63BC-BD06-44DA-BCE4-3A8891E0D0C2}">
      <dsp:nvSpPr>
        <dsp:cNvPr id="0" name=""/>
        <dsp:cNvSpPr/>
      </dsp:nvSpPr>
      <dsp:spPr>
        <a:xfrm>
          <a:off x="185329" y="3505309"/>
          <a:ext cx="1440002" cy="146483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5D2E1-E560-4988-B1EC-BC47BF2B16DE}">
      <dsp:nvSpPr>
        <dsp:cNvPr id="0" name=""/>
        <dsp:cNvSpPr/>
      </dsp:nvSpPr>
      <dsp:spPr>
        <a:xfrm>
          <a:off x="1412239" y="2352263"/>
          <a:ext cx="1726070" cy="1726070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kern="1200" dirty="0"/>
            <a:t>Access </a:t>
          </a:r>
          <a:r>
            <a:rPr lang="en-US" sz="1400" kern="1200" noProof="0" dirty="0"/>
            <a:t>Procedures</a:t>
          </a:r>
        </a:p>
      </dsp:txBody>
      <dsp:txXfrm>
        <a:off x="1759256" y="2756587"/>
        <a:ext cx="1032036" cy="887235"/>
      </dsp:txXfrm>
    </dsp:sp>
    <dsp:sp modelId="{2E6DB055-3B30-46D4-9D69-737656B200E4}">
      <dsp:nvSpPr>
        <dsp:cNvPr id="0" name=""/>
        <dsp:cNvSpPr/>
      </dsp:nvSpPr>
      <dsp:spPr>
        <a:xfrm>
          <a:off x="242497" y="1741956"/>
          <a:ext cx="1496007" cy="1547124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/>
            <a:t>IP</a:t>
          </a:r>
          <a:br>
            <a:rPr lang="de-DE" sz="1300" kern="1200" dirty="0"/>
          </a:br>
          <a:r>
            <a:rPr lang="de-DE" sz="1300" kern="1200" dirty="0"/>
            <a:t>Level</a:t>
          </a:r>
        </a:p>
      </dsp:txBody>
      <dsp:txXfrm>
        <a:off x="619121" y="2128398"/>
        <a:ext cx="742759" cy="774240"/>
      </dsp:txXfrm>
    </dsp:sp>
    <dsp:sp modelId="{EE3C8AF8-3D99-4A66-ABFE-E685A545EAAA}">
      <dsp:nvSpPr>
        <dsp:cNvPr id="0" name=""/>
        <dsp:cNvSpPr/>
      </dsp:nvSpPr>
      <dsp:spPr>
        <a:xfrm rot="20700000">
          <a:off x="1096419" y="795116"/>
          <a:ext cx="1439828" cy="1480284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/>
            <a:t>Location</a:t>
          </a:r>
        </a:p>
      </dsp:txBody>
      <dsp:txXfrm rot="-20700000">
        <a:off x="1409816" y="1122185"/>
        <a:ext cx="813034" cy="826145"/>
      </dsp:txXfrm>
    </dsp:sp>
    <dsp:sp modelId="{24E2BF66-CC61-430C-B8B9-D4ED54B77B47}">
      <dsp:nvSpPr>
        <dsp:cNvPr id="0" name=""/>
        <dsp:cNvSpPr/>
      </dsp:nvSpPr>
      <dsp:spPr>
        <a:xfrm rot="8203039">
          <a:off x="1150165" y="2098132"/>
          <a:ext cx="2209370" cy="2209370"/>
        </a:xfrm>
        <a:prstGeom prst="circularArrow">
          <a:avLst>
            <a:gd name="adj1" fmla="val 4688"/>
            <a:gd name="adj2" fmla="val 299029"/>
            <a:gd name="adj3" fmla="val 2484305"/>
            <a:gd name="adj4" fmla="val 15931701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8801C-0ABA-4848-B2CF-E1895DD3BC0E}">
      <dsp:nvSpPr>
        <dsp:cNvPr id="0" name=""/>
        <dsp:cNvSpPr/>
      </dsp:nvSpPr>
      <dsp:spPr>
        <a:xfrm>
          <a:off x="72816" y="1625920"/>
          <a:ext cx="1605245" cy="16052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7A6A4-8823-4A34-9CFC-BDE674A29311}">
      <dsp:nvSpPr>
        <dsp:cNvPr id="0" name=""/>
        <dsp:cNvSpPr/>
      </dsp:nvSpPr>
      <dsp:spPr>
        <a:xfrm>
          <a:off x="871725" y="756938"/>
          <a:ext cx="1730777" cy="17307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FAFC6-7DF6-4BF3-A575-2E8ACDE4808A}">
      <dsp:nvSpPr>
        <dsp:cNvPr id="0" name=""/>
        <dsp:cNvSpPr/>
      </dsp:nvSpPr>
      <dsp:spPr>
        <a:xfrm>
          <a:off x="141126" y="0"/>
          <a:ext cx="4064000" cy="4064000"/>
        </a:xfrm>
        <a:prstGeom prst="triangle">
          <a:avLst/>
        </a:prstGeom>
        <a:solidFill>
          <a:schemeClr val="bg1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5BFE4-C681-462D-A466-02D979222D7F}">
      <dsp:nvSpPr>
        <dsp:cNvPr id="0" name=""/>
        <dsp:cNvSpPr/>
      </dsp:nvSpPr>
      <dsp:spPr>
        <a:xfrm>
          <a:off x="1078049" y="319713"/>
          <a:ext cx="7408816" cy="72231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/>
            <a:t>GBS – SOLAS Ch. II-1 Reg. 3.10</a:t>
          </a:r>
          <a:br>
            <a:rPr lang="en-US" sz="2000" kern="1200" noProof="0" dirty="0"/>
          </a:br>
          <a:r>
            <a:rPr lang="en-US" sz="2000" kern="1200" noProof="0" dirty="0"/>
            <a:t>= Mandatory SCF Requirements </a:t>
          </a:r>
        </a:p>
      </dsp:txBody>
      <dsp:txXfrm>
        <a:off x="1113309" y="354973"/>
        <a:ext cx="7338296" cy="651792"/>
      </dsp:txXfrm>
    </dsp:sp>
    <dsp:sp modelId="{1773AFD0-A8EC-4391-9E83-7A4FB50D124E}">
      <dsp:nvSpPr>
        <dsp:cNvPr id="0" name=""/>
        <dsp:cNvSpPr/>
      </dsp:nvSpPr>
      <dsp:spPr>
        <a:xfrm>
          <a:off x="1059545" y="1233912"/>
          <a:ext cx="7445825" cy="72231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/>
            <a:t>MSC/Circ. 1343 = Guidance on the</a:t>
          </a:r>
          <a:br>
            <a:rPr lang="en-US" sz="2000" kern="1200" noProof="0" dirty="0"/>
          </a:br>
          <a:r>
            <a:rPr lang="en-US" sz="2000" kern="1200" noProof="0" dirty="0"/>
            <a:t>Information to be Included in a SCF  </a:t>
          </a:r>
        </a:p>
      </dsp:txBody>
      <dsp:txXfrm>
        <a:off x="1094805" y="1269172"/>
        <a:ext cx="7375305" cy="651792"/>
      </dsp:txXfrm>
    </dsp:sp>
    <dsp:sp modelId="{F39C2D6F-1365-4D90-B290-4404219302F3}">
      <dsp:nvSpPr>
        <dsp:cNvPr id="0" name=""/>
        <dsp:cNvSpPr/>
      </dsp:nvSpPr>
      <dsp:spPr>
        <a:xfrm>
          <a:off x="1045029" y="2293224"/>
          <a:ext cx="7474856" cy="72231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/>
            <a:t>SCF Industry Standard (IS) = Industrial </a:t>
          </a:r>
          <a:r>
            <a:rPr lang="en-US" sz="2000" kern="1200" noProof="0" dirty="0">
              <a:solidFill>
                <a:srgbClr val="FF0000"/>
              </a:solidFill>
            </a:rPr>
            <a:t>Principles</a:t>
          </a:r>
          <a:r>
            <a:rPr lang="en-US" sz="2000" kern="1200" noProof="0" dirty="0"/>
            <a:t/>
          </a:r>
          <a:br>
            <a:rPr lang="en-US" sz="2000" kern="1200" noProof="0" dirty="0"/>
          </a:br>
          <a:r>
            <a:rPr lang="en-US" sz="2000" kern="1200" noProof="0" dirty="0"/>
            <a:t>for Access and IPR Protection </a:t>
          </a:r>
          <a:r>
            <a:rPr lang="en-US" sz="2000" kern="1200" noProof="0" dirty="0">
              <a:solidFill>
                <a:srgbClr val="FF0000"/>
              </a:solidFill>
            </a:rPr>
            <a:t>incl. Content Definition </a:t>
          </a:r>
        </a:p>
      </dsp:txBody>
      <dsp:txXfrm>
        <a:off x="1080289" y="2328484"/>
        <a:ext cx="7404336" cy="651792"/>
      </dsp:txXfrm>
    </dsp:sp>
    <dsp:sp modelId="{7E15776A-5401-41AC-9F2A-094771F4E112}">
      <dsp:nvSpPr>
        <dsp:cNvPr id="0" name=""/>
        <dsp:cNvSpPr/>
      </dsp:nvSpPr>
      <dsp:spPr>
        <a:xfrm>
          <a:off x="1030514" y="3163870"/>
          <a:ext cx="7503887" cy="72231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/>
            <a:t>SCF Supplementary Guidance (SG) = </a:t>
          </a:r>
          <a:r>
            <a:rPr lang="en-US" sz="2000" kern="1200" noProof="0" dirty="0">
              <a:solidFill>
                <a:srgbClr val="FF0000"/>
              </a:solidFill>
            </a:rPr>
            <a:t>Models </a:t>
          </a:r>
          <a:r>
            <a:rPr lang="en-US" sz="2000" kern="1200" noProof="0" dirty="0"/>
            <a:t>for</a:t>
          </a:r>
          <a:br>
            <a:rPr lang="en-US" sz="2000" kern="1200" noProof="0" dirty="0"/>
          </a:br>
          <a:r>
            <a:rPr lang="en-US" sz="2000" kern="1200" noProof="0" dirty="0"/>
            <a:t>Practical Implementation (Procedures)</a:t>
          </a:r>
        </a:p>
      </dsp:txBody>
      <dsp:txXfrm>
        <a:off x="1065774" y="3199130"/>
        <a:ext cx="7433367" cy="65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5" cy="5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7" rIns="94475" bIns="47237" numCol="1" anchor="t" anchorCtr="0" compatLnSpc="1">
            <a:prstTxWarp prst="textNoShape">
              <a:avLst/>
            </a:prstTxWarp>
          </a:bodyPr>
          <a:lstStyle>
            <a:lvl1pPr defTabSz="94544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843" y="0"/>
            <a:ext cx="3077315" cy="5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7" rIns="94475" bIns="47237" numCol="1" anchor="t" anchorCtr="0" compatLnSpc="1">
            <a:prstTxWarp prst="textNoShape">
              <a:avLst/>
            </a:prstTxWarp>
          </a:bodyPr>
          <a:lstStyle>
            <a:lvl1pPr algn="r" defTabSz="94544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3246"/>
            <a:ext cx="3077315" cy="5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7" rIns="94475" bIns="47237" numCol="1" anchor="b" anchorCtr="0" compatLnSpc="1">
            <a:prstTxWarp prst="textNoShape">
              <a:avLst/>
            </a:prstTxWarp>
          </a:bodyPr>
          <a:lstStyle>
            <a:lvl1pPr defTabSz="94544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843" y="9723246"/>
            <a:ext cx="3077315" cy="5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7" rIns="94475" bIns="47237" numCol="1" anchor="b" anchorCtr="0" compatLnSpc="1">
            <a:prstTxWarp prst="textNoShape">
              <a:avLst/>
            </a:prstTxWarp>
          </a:bodyPr>
          <a:lstStyle>
            <a:lvl1pPr algn="r" defTabSz="94544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83EFFBA8-F0FF-443B-8D86-F2257A9FCB3D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794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5" cy="5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7" rIns="94475" bIns="47237" numCol="1" anchor="t" anchorCtr="0" compatLnSpc="1">
            <a:prstTxWarp prst="textNoShape">
              <a:avLst/>
            </a:prstTxWarp>
          </a:bodyPr>
          <a:lstStyle>
            <a:lvl1pPr defTabSz="94544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843" y="0"/>
            <a:ext cx="3077315" cy="5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7" rIns="94475" bIns="47237" numCol="1" anchor="t" anchorCtr="0" compatLnSpc="1">
            <a:prstTxWarp prst="textNoShape">
              <a:avLst/>
            </a:prstTxWarp>
          </a:bodyPr>
          <a:lstStyle>
            <a:lvl1pPr algn="r" defTabSz="94544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361" y="4860418"/>
            <a:ext cx="5680581" cy="460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7" rIns="94475" bIns="47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246"/>
            <a:ext cx="3077315" cy="5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7" rIns="94475" bIns="47237" numCol="1" anchor="b" anchorCtr="0" compatLnSpc="1">
            <a:prstTxWarp prst="textNoShape">
              <a:avLst/>
            </a:prstTxWarp>
          </a:bodyPr>
          <a:lstStyle>
            <a:lvl1pPr defTabSz="94544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843" y="9723246"/>
            <a:ext cx="3077315" cy="5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7" rIns="94475" bIns="47237" numCol="1" anchor="b" anchorCtr="0" compatLnSpc="1">
            <a:prstTxWarp prst="textNoShape">
              <a:avLst/>
            </a:prstTxWarp>
          </a:bodyPr>
          <a:lstStyle>
            <a:lvl1pPr algn="r" defTabSz="94544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DBF46500-B263-4758-A56E-38B08EBF250B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3955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41"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74897" indent="-298037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9214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6900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145868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622728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309958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57644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405330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EF38B7-CD9B-464F-889E-CF087C832745}" type="slidenum">
              <a:rPr lang="ja-JP" altLang="en-US" sz="1300">
                <a:latin typeface="Arial" charset="0"/>
              </a:rPr>
              <a:pPr/>
              <a:t>1</a:t>
            </a:fld>
            <a:endParaRPr lang="en-US" altLang="ja-JP" sz="1300" dirty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z="1700"/>
          </a:p>
        </p:txBody>
      </p:sp>
    </p:spTree>
    <p:extLst>
      <p:ext uri="{BB962C8B-B14F-4D97-AF65-F5344CB8AC3E}">
        <p14:creationId xmlns:p14="http://schemas.microsoft.com/office/powerpoint/2010/main" val="3510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41"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74897" indent="-298037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9214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6900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145868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622728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309958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57644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405330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158BB1-FCDA-411D-874A-07886BC8BDF2}" type="slidenum">
              <a:rPr lang="ja-JP" altLang="en-US" sz="130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 altLang="ja-JP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5920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41"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74897" indent="-298037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9214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6900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145868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622728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309958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57644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405330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158BB1-FCDA-411D-874A-07886BC8BDF2}" type="slidenum">
              <a:rPr lang="ja-JP" altLang="en-US" sz="1300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 altLang="ja-JP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1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41"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74897" indent="-298037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9214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6900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145868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622728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309958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57644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405330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FF2C9B8-50E4-4F99-A24C-BA81C995CC1B}" type="slidenum">
              <a:rPr lang="ja-JP" altLang="en-US" sz="1300">
                <a:latin typeface="Arial" charset="0"/>
              </a:rPr>
              <a:pPr/>
              <a:t>12</a:t>
            </a:fld>
            <a:endParaRPr lang="en-US" altLang="ja-JP" sz="13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3719" eaLnBrk="1" hangingPunct="1">
              <a:defRPr/>
            </a:pPr>
            <a:endParaRPr lang="en-GB" sz="1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4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BA5E5A5-2C3C-4B37-989A-0AC8435A2B43}" type="slidenum">
              <a:rPr lang="ja-JP" altLang="en-US" sz="1200" smtClean="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altLang="ja-JP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489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41"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74897" indent="-298037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9214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6900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145868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622728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309958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57644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405330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158BB1-FCDA-411D-874A-07886BC8BDF2}" type="slidenum">
              <a:rPr lang="ja-JP" altLang="en-US" sz="130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altLang="ja-JP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132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41"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74897" indent="-298037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9214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6900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145868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622728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309958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57644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405330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BA5E5A5-2C3C-4B37-989A-0AC8435A2B43}" type="slidenum">
              <a:rPr lang="ja-JP" altLang="en-US" sz="1300">
                <a:latin typeface="Arial" charset="0"/>
              </a:rPr>
              <a:pPr/>
              <a:t>4</a:t>
            </a:fld>
            <a:endParaRPr lang="en-US" altLang="ja-JP" sz="13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7885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BE3F604-EDF6-4888-A4EF-29F9503834AD}" type="slidenum">
              <a:rPr lang="ja-JP" altLang="en-US" sz="1200" smtClean="0">
                <a:latin typeface="Arial" charset="0"/>
              </a:rPr>
              <a:pPr/>
              <a:t>5</a:t>
            </a:fld>
            <a:endParaRPr lang="en-US" altLang="ja-JP" sz="1200" dirty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6133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BE3F604-EDF6-4888-A4EF-29F9503834AD}" type="slidenum">
              <a:rPr lang="ja-JP" altLang="en-US" sz="1200" smtClean="0">
                <a:latin typeface="Arial" charset="0"/>
              </a:rPr>
              <a:pPr/>
              <a:t>6</a:t>
            </a:fld>
            <a:endParaRPr lang="en-US" altLang="ja-JP" sz="1200" dirty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063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41"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74897" indent="-298037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9214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6900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145868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622728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309958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57644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405330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31125D-1327-4F48-B859-871E8C154F54}" type="slidenum">
              <a:rPr lang="ja-JP" altLang="en-US" sz="1300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en-US" altLang="ja-JP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383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41"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74897" indent="-298037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9214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69009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145868" indent="-238430" defTabSz="945441"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622728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309958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57644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4053307" indent="-238430" defTabSz="94544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158BB1-FCDA-411D-874A-07886BC8BDF2}" type="slidenum">
              <a:rPr lang="ja-JP" altLang="en-US" sz="1300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en-US" altLang="ja-JP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412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06463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158BB1-FCDA-411D-874A-07886BC8BDF2}" type="slidenum">
              <a:rPr lang="ja-JP" altLang="en-US" sz="1200" smtClean="0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US" altLang="ja-JP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792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" name="Group 44"/>
          <p:cNvGrpSpPr>
            <a:grpSpLocks/>
          </p:cNvGrpSpPr>
          <p:nvPr/>
        </p:nvGrpSpPr>
        <p:grpSpPr bwMode="auto">
          <a:xfrm>
            <a:off x="0" y="0"/>
            <a:ext cx="9144000" cy="620713"/>
            <a:chOff x="0" y="0"/>
            <a:chExt cx="5760" cy="391"/>
          </a:xfrm>
        </p:grpSpPr>
        <p:sp>
          <p:nvSpPr>
            <p:cNvPr id="42" name="Rectangle 4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3" name="Picture 46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44" b="21294"/>
            <a:stretch>
              <a:fillRect/>
            </a:stretch>
          </p:blipFill>
          <p:spPr bwMode="auto">
            <a:xfrm>
              <a:off x="0" y="0"/>
              <a:ext cx="249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4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altLang="ja-JP" dirty="0"/>
              <a:t>Click to edit Master title style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44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14338" y="6596063"/>
            <a:ext cx="2133600" cy="261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45" name="Rectangle 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FC77-A6A6-43F2-8CD2-E3C6D65E8D17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  <p:sp>
        <p:nvSpPr>
          <p:cNvPr id="46" name="Rectangle 42"/>
          <p:cNvSpPr>
            <a:spLocks noGrp="1" noChangeArrowheads="1"/>
          </p:cNvSpPr>
          <p:nvPr>
            <p:ph type="ftr" sz="quarter" idx="12"/>
          </p:nvPr>
        </p:nvSpPr>
        <p:spPr>
          <a:xfrm>
            <a:off x="3794125" y="1112838"/>
            <a:ext cx="4567238" cy="457200"/>
          </a:xfrm>
        </p:spPr>
        <p:txBody>
          <a:bodyPr/>
          <a:lstStyle>
            <a:lvl1pPr>
              <a:defRPr sz="1000" i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i="1">
                <a:latin typeface="Arial" charset="0"/>
              </a:rPr>
              <a:t>IPR, SCF, LSA, EEDI &amp; Co. –</a:t>
            </a:r>
            <a:br>
              <a:rPr lang="en-US" i="1">
                <a:latin typeface="Arial" charset="0"/>
              </a:rPr>
            </a:br>
            <a:r>
              <a:rPr lang="en-US" i="1">
                <a:latin typeface="Arial" charset="0"/>
              </a:rPr>
              <a:t>old and new aspects of an unsolved problem </a:t>
            </a:r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956840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7659F-DED0-441B-AC85-DE705F7B0833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53199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A94BE-A626-49B6-915E-6E0D0279658B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604492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7DEE-A874-48D0-8A28-DBA9A3533FF4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7905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8540-B64F-494D-A9E7-3E82092DA7EB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49253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70BFA-DCC6-46DE-921E-20787B1E00F4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15405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8397F-023B-4292-920B-45F662211CF0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48526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E217C-4FF5-4640-B24E-5BBC3B7CBE29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77383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A7431-1FAA-46D8-B325-34932B9C4B41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27075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C714-EBB7-4199-A899-767C70CE4310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864261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12F3-7E58-4087-9EA7-C40864DB6DC6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40001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B8AB-AA3D-489D-AECE-30ABDC34D541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91676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83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03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3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3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583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83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83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3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5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5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840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5840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625" y="6611938"/>
            <a:ext cx="2133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11 September 2007</a:t>
            </a:r>
          </a:p>
        </p:txBody>
      </p:sp>
      <p:sp>
        <p:nvSpPr>
          <p:cNvPr id="5840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41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defRPr>
            </a:lvl1pPr>
          </a:lstStyle>
          <a:p>
            <a:pPr>
              <a:defRPr/>
            </a:pPr>
            <a:fld id="{51C183E7-75A2-4471-AF12-FE6A170FB596}" type="slidenum">
              <a:rPr lang="ja-JP" altLang="en-US"/>
              <a:pPr>
                <a:defRPr/>
              </a:pPr>
              <a:t>‹Nr.›</a:t>
            </a:fld>
            <a:endParaRPr lang="en-US" altLang="ja-JP"/>
          </a:p>
        </p:txBody>
      </p:sp>
      <p:sp>
        <p:nvSpPr>
          <p:cNvPr id="584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IPR, SCF, LSA, EEDI &amp; Co. –</a:t>
            </a:r>
            <a:br>
              <a:rPr lang="en-US" dirty="0"/>
            </a:br>
            <a:r>
              <a:rPr lang="en-US" dirty="0"/>
              <a:t>old and new aspects of an unsolved problem </a:t>
            </a:r>
          </a:p>
        </p:txBody>
      </p:sp>
      <p:grpSp>
        <p:nvGrpSpPr>
          <p:cNvPr id="1032" name="Group 44"/>
          <p:cNvGrpSpPr>
            <a:grpSpLocks/>
          </p:cNvGrpSpPr>
          <p:nvPr/>
        </p:nvGrpSpPr>
        <p:grpSpPr bwMode="auto">
          <a:xfrm>
            <a:off x="0" y="0"/>
            <a:ext cx="9144000" cy="620713"/>
            <a:chOff x="0" y="0"/>
            <a:chExt cx="5760" cy="391"/>
          </a:xfrm>
        </p:grpSpPr>
        <p:sp>
          <p:nvSpPr>
            <p:cNvPr id="1033" name="Rectangle 45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034" name="Picture 4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44" b="21294"/>
            <a:stretch>
              <a:fillRect/>
            </a:stretch>
          </p:blipFill>
          <p:spPr bwMode="auto">
            <a:xfrm>
              <a:off x="0" y="0"/>
              <a:ext cx="249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18" Type="http://schemas.openxmlformats.org/officeDocument/2006/relationships/image" Target="../media/image2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368536"/>
            <a:ext cx="9144000" cy="547441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GB" altLang="ko-KR" sz="3400" b="1" dirty="0">
                <a:ea typeface="굴림" pitchFamily="34" charset="-127"/>
              </a:rPr>
              <a:t>Ship Construction File (SCF)</a:t>
            </a:r>
          </a:p>
          <a:p>
            <a:pPr marL="609600" indent="-609600" eaLnBrk="1" hangingPunct="1">
              <a:defRPr/>
            </a:pPr>
            <a:endParaRPr lang="en-GB" altLang="ko-KR" sz="3600" dirty="0">
              <a:ea typeface="굴림" pitchFamily="34" charset="-127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3000" i="1" dirty="0">
                <a:latin typeface="Arial" charset="0"/>
              </a:rPr>
              <a:t>Status Report on the Development of</a:t>
            </a:r>
            <a:br>
              <a:rPr lang="en-US" sz="3000" i="1" dirty="0">
                <a:latin typeface="Arial" charset="0"/>
              </a:rPr>
            </a:br>
            <a:r>
              <a:rPr lang="en-US" sz="3000" i="1" dirty="0">
                <a:latin typeface="Arial" charset="0"/>
              </a:rPr>
              <a:t>SCF Industry Standard to be noted by IMO</a:t>
            </a:r>
            <a:br>
              <a:rPr lang="en-US" sz="3000" i="1" dirty="0">
                <a:latin typeface="Arial" charset="0"/>
              </a:rPr>
            </a:br>
            <a:r>
              <a:rPr lang="en-US" sz="3000" i="1" dirty="0">
                <a:latin typeface="Arial" charset="0"/>
              </a:rPr>
              <a:t>(MSC 96/5/7 and MSC 96/INF.9)</a:t>
            </a:r>
          </a:p>
          <a:p>
            <a:pPr marL="609600" indent="-609600" algn="l" eaLnBrk="1" hangingPunct="1">
              <a:defRPr/>
            </a:pPr>
            <a:endParaRPr lang="en-US" sz="2800" dirty="0">
              <a:latin typeface="Arial" charset="0"/>
              <a:ea typeface="MS PGothic" pitchFamily="34" charset="-128"/>
            </a:endParaRPr>
          </a:p>
          <a:p>
            <a:pPr marL="609600" indent="-609600" algn="l" eaLnBrk="1" hangingPunct="1">
              <a:defRPr/>
            </a:pPr>
            <a:r>
              <a:rPr lang="en-US" sz="2800" dirty="0">
                <a:latin typeface="Arial" charset="0"/>
                <a:ea typeface="MS PGothic" pitchFamily="34" charset="-128"/>
              </a:rPr>
              <a:t>				</a:t>
            </a:r>
            <a:r>
              <a:rPr lang="en-US" sz="2400" dirty="0">
                <a:latin typeface="Arial" charset="0"/>
              </a:rPr>
              <a:t>by Dr. Ralf Sören Marquardt</a:t>
            </a:r>
          </a:p>
          <a:p>
            <a:pPr marL="609600" indent="-609600" algn="l" eaLnBrk="1" hangingPunct="1">
              <a:defRPr/>
            </a:pPr>
            <a:r>
              <a:rPr lang="en-US" sz="2400" dirty="0">
                <a:latin typeface="Arial" charset="0"/>
              </a:rPr>
              <a:t>				Maritime Safety Committee – 96</a:t>
            </a:r>
            <a:r>
              <a:rPr lang="en-US" sz="2400" baseline="30000" dirty="0">
                <a:latin typeface="Arial" charset="0"/>
              </a:rPr>
              <a:t>th </a:t>
            </a:r>
            <a:r>
              <a:rPr lang="en-US" sz="2400" dirty="0">
                <a:latin typeface="Arial" charset="0"/>
              </a:rPr>
              <a:t>session</a:t>
            </a:r>
          </a:p>
          <a:p>
            <a:pPr marL="609600" indent="-609600" algn="l" eaLnBrk="1" hangingPunct="1">
              <a:defRPr/>
            </a:pPr>
            <a:r>
              <a:rPr lang="en-US" sz="2400" dirty="0">
                <a:latin typeface="Arial" charset="0"/>
              </a:rPr>
              <a:t>				12 May 2016, IMO, London</a:t>
            </a:r>
            <a:r>
              <a:rPr lang="de-DE" sz="2400" dirty="0">
                <a:latin typeface="Arial" charset="0"/>
              </a:rPr>
              <a:t/>
            </a:r>
            <a:br>
              <a:rPr lang="de-DE" sz="2400" dirty="0">
                <a:latin typeface="Arial" charset="0"/>
              </a:rPr>
            </a:br>
            <a:endParaRPr lang="en-US" altLang="ja-JP" sz="2400" dirty="0">
              <a:latin typeface="Arial" charset="0"/>
              <a:ea typeface="MS PGothic" pitchFamily="34" charset="-128"/>
            </a:endParaRPr>
          </a:p>
        </p:txBody>
      </p:sp>
      <p:pic>
        <p:nvPicPr>
          <p:cNvPr id="3075" name="Picture 4" descr="C:\Users\rmarquardt\AppData\Local\Microsoft\Windows\Temporary Internet Files\Content.Outlook\KMYPB2QJ\VSM_Logo_dunkler_Hintergrund_Transparen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" y="4471127"/>
            <a:ext cx="28114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IS @ MSC 96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110358" y="839553"/>
            <a:ext cx="6918243" cy="79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GB" altLang="ja-JP" sz="3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Towards SCF implementation </a:t>
            </a:r>
            <a:endParaRPr lang="en-US" altLang="ja-JP" sz="3200" b="1" baseline="300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5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023" y="1933730"/>
            <a:ext cx="8447747" cy="4774613"/>
          </a:xfrm>
        </p:spPr>
        <p:txBody>
          <a:bodyPr/>
          <a:lstStyle/>
          <a:p>
            <a:pPr eaLnBrk="1" hangingPunct="1">
              <a:spcBef>
                <a:spcPts val="10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tabLst>
                <a:tab pos="2336800" algn="l"/>
              </a:tabLst>
              <a:defRPr/>
            </a:pPr>
            <a:r>
              <a:rPr lang="en-US" sz="2200" dirty="0"/>
              <a:t>24 Sept 2015	Cross Industry WG – final draft SCF IS</a:t>
            </a:r>
          </a:p>
          <a:p>
            <a:pPr eaLnBrk="1" hangingPunct="1">
              <a:spcBef>
                <a:spcPts val="10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tabLst>
                <a:tab pos="2336800" algn="l"/>
              </a:tabLst>
              <a:defRPr/>
            </a:pPr>
            <a:r>
              <a:rPr lang="en-US" sz="2200" dirty="0"/>
              <a:t>Oct 2015	Tripartite approval in principal</a:t>
            </a:r>
          </a:p>
          <a:p>
            <a:pPr eaLnBrk="1" hangingPunct="1">
              <a:spcBef>
                <a:spcPts val="10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tabLst>
                <a:tab pos="2336800" algn="l"/>
              </a:tabLst>
              <a:defRPr/>
            </a:pPr>
            <a:r>
              <a:rPr lang="en-US" sz="2200" dirty="0" smtClean="0"/>
              <a:t>Feb </a:t>
            </a:r>
            <a:r>
              <a:rPr lang="en-US" sz="2200" dirty="0"/>
              <a:t>2016	SCF Approval by all Associations </a:t>
            </a:r>
          </a:p>
          <a:p>
            <a:pPr eaLnBrk="1" hangingPunct="1">
              <a:spcBef>
                <a:spcPts val="10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tabLst>
                <a:tab pos="2336800" algn="l"/>
              </a:tabLst>
              <a:defRPr/>
            </a:pPr>
            <a:r>
              <a:rPr lang="en-US" sz="2200" dirty="0"/>
              <a:t>f</a:t>
            </a:r>
            <a:r>
              <a:rPr lang="en-US" sz="2200" dirty="0" smtClean="0"/>
              <a:t>rom 2016</a:t>
            </a:r>
            <a:r>
              <a:rPr lang="en-US" sz="2200" dirty="0"/>
              <a:t>	</a:t>
            </a:r>
            <a:r>
              <a:rPr lang="en-US" sz="2200" dirty="0">
                <a:solidFill>
                  <a:srgbClr val="FF0000"/>
                </a:solidFill>
              </a:rPr>
              <a:t>Implementation of SCF IS,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	start on preparation of Archive Centers</a:t>
            </a:r>
          </a:p>
          <a:p>
            <a:pPr eaLnBrk="1" hangingPunct="1">
              <a:spcBef>
                <a:spcPts val="10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tabLst>
                <a:tab pos="2336800" algn="l"/>
              </a:tabLst>
              <a:defRPr/>
            </a:pPr>
            <a:r>
              <a:rPr lang="en-US" sz="2200" dirty="0" smtClean="0"/>
              <a:t>March </a:t>
            </a:r>
            <a:r>
              <a:rPr lang="en-US" sz="2200" dirty="0"/>
              <a:t>2016	joint SCF Submission to IMO, MSC 96</a:t>
            </a:r>
          </a:p>
          <a:p>
            <a:pPr eaLnBrk="1" hangingPunct="1">
              <a:spcBef>
                <a:spcPts val="10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tabLst>
                <a:tab pos="2336800" algn="l"/>
              </a:tabLst>
              <a:defRPr/>
            </a:pPr>
            <a:r>
              <a:rPr lang="en-US" sz="2200" dirty="0"/>
              <a:t>May 2016	MSC 96, IMO notes SCF IS </a:t>
            </a:r>
          </a:p>
          <a:p>
            <a:pPr eaLnBrk="1" hangingPunct="1">
              <a:spcBef>
                <a:spcPts val="10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tabLst>
                <a:tab pos="2336800" algn="l"/>
              </a:tabLst>
              <a:defRPr/>
            </a:pPr>
            <a:r>
              <a:rPr lang="en-US" sz="2200" dirty="0"/>
              <a:t>1 July 2016	GBS/SCF apply to new contracts</a:t>
            </a:r>
          </a:p>
          <a:p>
            <a:pPr marL="0" indent="0" eaLnBrk="1" hangingPunct="1">
              <a:spcBef>
                <a:spcPts val="18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tabLst>
                <a:tab pos="2336800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Early </a:t>
            </a:r>
            <a:r>
              <a:rPr lang="en-US" sz="2200" b="1" dirty="0">
                <a:solidFill>
                  <a:srgbClr val="FF0000"/>
                </a:solidFill>
              </a:rPr>
              <a:t>implementation available in Japan; Chinese, Korean and European Archive under preparation!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01" y="567138"/>
            <a:ext cx="2123243" cy="108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IS @ MSC 96 </a:t>
            </a:r>
          </a:p>
        </p:txBody>
      </p:sp>
    </p:spTree>
    <p:extLst>
      <p:ext uri="{BB962C8B-B14F-4D97-AF65-F5344CB8AC3E}">
        <p14:creationId xmlns:p14="http://schemas.microsoft.com/office/powerpoint/2010/main" val="1146326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0" y="851940"/>
            <a:ext cx="9144000" cy="115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GB" altLang="ja-JP" sz="28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Example 1 –MSC/Circ</a:t>
            </a:r>
            <a:r>
              <a:rPr lang="en-GB" altLang="ja-JP" sz="2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. 1455</a:t>
            </a:r>
          </a:p>
          <a:p>
            <a:pPr algn="ctr" eaLnBrk="1" hangingPunct="1">
              <a:defRPr/>
            </a:pPr>
            <a:r>
              <a:rPr lang="en-US" altLang="ja-JP" sz="2000" b="1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GUIDELINES FOR THE APPROVAL OF ALTERNATIVES AND EQUIVALENTS AS PROVIDED FOR IN VARIOUS IMO INSTRUMENTS</a:t>
            </a:r>
            <a:endParaRPr lang="en-US" altLang="ja-JP" sz="2000" b="1" i="1" baseline="300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023" y="2053652"/>
            <a:ext cx="8440134" cy="4125698"/>
          </a:xfrm>
        </p:spPr>
        <p:txBody>
          <a:bodyPr/>
          <a:lstStyle/>
          <a:p>
            <a:pPr marL="0" indent="0" eaLnBrk="1" hangingPunct="1">
              <a:spcBef>
                <a:spcPts val="9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tabLst>
                <a:tab pos="2336800" algn="l"/>
              </a:tabLst>
              <a:defRPr/>
            </a:pPr>
            <a:r>
              <a:rPr lang="en-US" sz="2100" dirty="0" smtClean="0"/>
              <a:t>7.2 </a:t>
            </a:r>
            <a:r>
              <a:rPr lang="en-US" sz="2100" dirty="0" smtClean="0">
                <a:solidFill>
                  <a:srgbClr val="FF0000"/>
                </a:solidFill>
              </a:rPr>
              <a:t>Onboard documentation requirements</a:t>
            </a:r>
          </a:p>
          <a:p>
            <a:pPr marL="0" indent="0" eaLnBrk="1" hangingPunct="1">
              <a:spcBef>
                <a:spcPts val="9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tabLst>
                <a:tab pos="2336800" algn="l"/>
              </a:tabLst>
              <a:defRPr/>
            </a:pPr>
            <a:r>
              <a:rPr lang="en-US" sz="2100" dirty="0" smtClean="0"/>
              <a:t>7.2.1 All ships are required to carry documentation (…).</a:t>
            </a:r>
          </a:p>
          <a:p>
            <a:pPr marL="0" indent="0" eaLnBrk="1" hangingPunct="1">
              <a:spcBef>
                <a:spcPts val="9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tabLst>
                <a:tab pos="2336800" algn="l"/>
              </a:tabLst>
              <a:defRPr/>
            </a:pPr>
            <a:r>
              <a:rPr lang="en-US" sz="2100" dirty="0" smtClean="0"/>
              <a:t>7.2.2 In general, the following documentation should exist:</a:t>
            </a:r>
          </a:p>
          <a:p>
            <a:pPr marL="179388" lvl="1" indent="0" eaLnBrk="1" hangingPunct="1">
              <a:spcBef>
                <a:spcPts val="9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None/>
              <a:tabLst>
                <a:tab pos="2336800" algn="l"/>
              </a:tabLst>
              <a:defRPr/>
            </a:pPr>
            <a:r>
              <a:rPr lang="en-US" sz="1800" dirty="0" smtClean="0"/>
              <a:t>.1 (…)</a:t>
            </a:r>
            <a:endParaRPr lang="en-US" sz="1800" dirty="0"/>
          </a:p>
          <a:p>
            <a:pPr marL="179388" lvl="1" indent="0" eaLnBrk="1" hangingPunct="1">
              <a:spcBef>
                <a:spcPts val="9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None/>
              <a:tabLst>
                <a:tab pos="2336800" algn="l"/>
              </a:tabLst>
              <a:defRPr/>
            </a:pPr>
            <a:r>
              <a:rPr lang="en-US" sz="1800" dirty="0"/>
              <a:t>.2 </a:t>
            </a:r>
            <a:r>
              <a:rPr lang="en-US" sz="1800" dirty="0">
                <a:solidFill>
                  <a:srgbClr val="FF0000"/>
                </a:solidFill>
              </a:rPr>
              <a:t>information on the alternative and/or equivalent design</a:t>
            </a:r>
            <a:r>
              <a:rPr lang="en-US" sz="1800" dirty="0"/>
              <a:t>, comprising of the following:</a:t>
            </a:r>
          </a:p>
          <a:p>
            <a:pPr marL="438150" lvl="2" indent="0" eaLnBrk="1" hangingPunct="1">
              <a:spcBef>
                <a:spcPts val="9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None/>
              <a:tabLst>
                <a:tab pos="2336800" algn="l"/>
              </a:tabLst>
              <a:defRPr/>
            </a:pPr>
            <a:r>
              <a:rPr lang="en-US" sz="1800" dirty="0" smtClean="0"/>
              <a:t>(…)</a:t>
            </a:r>
            <a:endParaRPr lang="en-US" sz="1800" dirty="0"/>
          </a:p>
          <a:p>
            <a:pPr marL="0" indent="0" eaLnBrk="1" hangingPunct="1">
              <a:spcBef>
                <a:spcPts val="9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tabLst>
                <a:tab pos="2336800" algn="l"/>
              </a:tabLst>
              <a:defRPr/>
            </a:pPr>
            <a:r>
              <a:rPr lang="en-US" sz="2100" dirty="0"/>
              <a:t>7.2.3 </a:t>
            </a:r>
            <a:r>
              <a:rPr lang="en-US" sz="2100" dirty="0">
                <a:solidFill>
                  <a:srgbClr val="FF0000"/>
                </a:solidFill>
              </a:rPr>
              <a:t>Where appropriate, the details of </a:t>
            </a:r>
            <a:r>
              <a:rPr lang="en-US" sz="2100" dirty="0" smtClean="0">
                <a:solidFill>
                  <a:srgbClr val="FF0000"/>
                </a:solidFill>
              </a:rPr>
              <a:t>onboard </a:t>
            </a:r>
            <a:r>
              <a:rPr lang="en-US" sz="2100" dirty="0" err="1" smtClean="0">
                <a:solidFill>
                  <a:srgbClr val="FF0000"/>
                </a:solidFill>
              </a:rPr>
              <a:t>documen-tation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are to be consistent with relevant SCF requirements</a:t>
            </a:r>
            <a:r>
              <a:rPr lang="en-US" sz="2100" dirty="0" smtClean="0"/>
              <a:t>.</a:t>
            </a:r>
            <a:endParaRPr lang="en-US" sz="2000" dirty="0"/>
          </a:p>
          <a:p>
            <a:pPr marL="457200" indent="-457200" eaLnBrk="1" hangingPunct="1">
              <a:spcBef>
                <a:spcPts val="1800"/>
              </a:spcBef>
              <a:buClr>
                <a:srgbClr val="003B76">
                  <a:lumMod val="20000"/>
                  <a:lumOff val="80000"/>
                </a:srgbClr>
              </a:buClr>
              <a:buSzPct val="100000"/>
              <a:buFont typeface="Wingdings" panose="05000000000000000000" pitchFamily="2" charset="2"/>
              <a:buChar char="§"/>
              <a:tabLst>
                <a:tab pos="2336800" algn="l"/>
              </a:tabLst>
              <a:defRPr/>
            </a:pPr>
            <a:r>
              <a:rPr lang="en-GB" altLang="ja-JP" sz="28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Example 2 – </a:t>
            </a:r>
            <a:r>
              <a:rPr lang="en-GB" altLang="ja-JP" sz="2800" b="1" i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Use </a:t>
            </a:r>
            <a:r>
              <a:rPr lang="en-GB" altLang="ja-JP" sz="28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of Archive </a:t>
            </a:r>
            <a:r>
              <a:rPr lang="en-GB" altLang="ja-JP" sz="2800" b="1" i="1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Center</a:t>
            </a:r>
            <a:r>
              <a:rPr lang="en-GB" altLang="ja-JP" sz="28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en-GB" altLang="ja-JP" sz="2800" b="1" i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for EEDI </a:t>
            </a:r>
            <a:r>
              <a:rPr lang="en-GB" altLang="ja-JP" sz="28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verification </a:t>
            </a:r>
            <a:r>
              <a:rPr lang="en-GB" altLang="ja-JP" sz="2800" b="1" i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documents (ref. MEPC.254(67))</a:t>
            </a:r>
            <a:endParaRPr lang="en-US" sz="2800" i="1" dirty="0"/>
          </a:p>
        </p:txBody>
      </p:sp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IS @ MSC 96 </a:t>
            </a:r>
          </a:p>
        </p:txBody>
      </p:sp>
    </p:spTree>
    <p:extLst>
      <p:ext uri="{BB962C8B-B14F-4D97-AF65-F5344CB8AC3E}">
        <p14:creationId xmlns:p14="http://schemas.microsoft.com/office/powerpoint/2010/main" val="2692610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0" y="870762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GB" altLang="ja-JP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Summary </a:t>
            </a:r>
            <a:r>
              <a:rPr lang="en-GB" altLang="ja-JP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  </a:t>
            </a:r>
            <a:endParaRPr lang="en-US" altLang="ja-JP" sz="3200" b="1" i="1" baseline="30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55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4597" y="1888350"/>
            <a:ext cx="8076966" cy="478549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amount of information necessary for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 safety and environmental protection</a:t>
            </a:r>
          </a:p>
          <a:p>
            <a:pPr eaLnBrk="1" hangingPunct="1">
              <a:spcBef>
                <a:spcPts val="12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appropriate location and ensure that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material remains there</a:t>
            </a:r>
          </a:p>
          <a:p>
            <a:pPr eaLnBrk="1" hangingPunct="1">
              <a:spcBef>
                <a:spcPts val="12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access to sensitive information</a:t>
            </a:r>
          </a:p>
          <a:p>
            <a:pPr eaLnBrk="1" hangingPunct="1">
              <a:spcBef>
                <a:spcPts val="12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 on confidentiality</a:t>
            </a:r>
          </a:p>
          <a:p>
            <a:pPr marL="0" indent="0">
              <a:spcBef>
                <a:spcPts val="2400"/>
              </a:spcBef>
              <a:buClr>
                <a:schemeClr val="tx2">
                  <a:lumMod val="90000"/>
                </a:schemeClr>
              </a:buClr>
              <a:buSzTx/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IPR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and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/ environmental issues have to be balanced and solved in one competent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organization: IMO!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Clr>
                <a:schemeClr val="accent6"/>
              </a:buClr>
              <a:buSzTx/>
              <a:buFont typeface="Wingdings" pitchFamily="2" charset="2"/>
              <a:buChar char="§"/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3" descr="MC90021327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95" y="3491046"/>
            <a:ext cx="934423" cy="9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IS @ MSC 96 </a:t>
            </a:r>
          </a:p>
        </p:txBody>
      </p:sp>
    </p:spTree>
    <p:extLst>
      <p:ext uri="{BB962C8B-B14F-4D97-AF65-F5344CB8AC3E}">
        <p14:creationId xmlns:p14="http://schemas.microsoft.com/office/powerpoint/2010/main" val="2930473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563830140"/>
              </p:ext>
            </p:extLst>
          </p:nvPr>
        </p:nvGraphicFramePr>
        <p:xfrm>
          <a:off x="897468" y="1140176"/>
          <a:ext cx="7732888" cy="515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7" descr="http://www.manroland.com/com/pressinfo_images/com/Logo_Original-Englisch_cyan_3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6" y="5102833"/>
            <a:ext cx="1554652" cy="6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601651134"/>
              </p:ext>
            </p:extLst>
          </p:nvPr>
        </p:nvGraphicFramePr>
        <p:xfrm>
          <a:off x="79024" y="932184"/>
          <a:ext cx="3138310" cy="487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1715910" y="2675467"/>
            <a:ext cx="7428089" cy="1873952"/>
            <a:chOff x="1715910" y="2675467"/>
            <a:chExt cx="7428089" cy="1873952"/>
          </a:xfrm>
        </p:grpSpPr>
        <p:sp>
          <p:nvSpPr>
            <p:cNvPr id="54" name="Rectangle 3"/>
            <p:cNvSpPr>
              <a:spLocks noChangeArrowheads="1"/>
            </p:cNvSpPr>
            <p:nvPr/>
          </p:nvSpPr>
          <p:spPr bwMode="auto">
            <a:xfrm>
              <a:off x="1715910" y="3211748"/>
              <a:ext cx="7428089" cy="101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1" hangingPunct="1">
                <a:defRPr/>
              </a:pPr>
              <a:r>
                <a:rPr lang="en-GB" altLang="ja-JP" sz="3000" b="1" dirty="0">
                  <a:solidFill>
                    <a:srgbClr val="CCE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S PGothic" pitchFamily="34" charset="-128"/>
                </a:rPr>
                <a:t>Adjusting the Balance</a:t>
              </a:r>
            </a:p>
          </p:txBody>
        </p:sp>
        <p:sp>
          <p:nvSpPr>
            <p:cNvPr id="10" name="Pfeil nach oben und unten 9"/>
            <p:cNvSpPr/>
            <p:nvPr/>
          </p:nvSpPr>
          <p:spPr bwMode="auto">
            <a:xfrm>
              <a:off x="7540989" y="2675467"/>
              <a:ext cx="1264355" cy="1873952"/>
            </a:xfrm>
            <a:prstGeom prst="upDownArrow">
              <a:avLst>
                <a:gd name="adj1" fmla="val 62987"/>
                <a:gd name="adj2" fmla="val 39610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1096635" y="5689604"/>
            <a:ext cx="1811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>
                <a:solidFill>
                  <a:srgbClr val="FF0000"/>
                </a:solidFill>
              </a:rPr>
              <a:t>IP Holders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315964" y="2968151"/>
            <a:ext cx="13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FF0000"/>
                </a:solidFill>
              </a:rPr>
              <a:t>SCF IS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96636" y="1275648"/>
            <a:ext cx="181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>
                <a:solidFill>
                  <a:srgbClr val="FF0000"/>
                </a:solidFill>
              </a:rPr>
              <a:t>AR Holders</a:t>
            </a:r>
          </a:p>
        </p:txBody>
      </p:sp>
      <p:sp>
        <p:nvSpPr>
          <p:cNvPr id="14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IS @ MSC 96 </a:t>
            </a:r>
          </a:p>
        </p:txBody>
      </p:sp>
    </p:spTree>
    <p:extLst>
      <p:ext uri="{BB962C8B-B14F-4D97-AF65-F5344CB8AC3E}">
        <p14:creationId xmlns:p14="http://schemas.microsoft.com/office/powerpoint/2010/main" val="3673842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0" y="743057"/>
            <a:ext cx="9144000" cy="79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GB" altLang="ja-JP" sz="3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Four Tier Structure of SCF Provisions</a:t>
            </a:r>
            <a:endParaRPr lang="en-US" altLang="ja-JP" sz="3200" b="1" baseline="300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5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6477" y="5805714"/>
            <a:ext cx="8948024" cy="869719"/>
          </a:xfrm>
        </p:spPr>
        <p:txBody>
          <a:bodyPr/>
          <a:lstStyle/>
          <a:p>
            <a:pPr eaLnBrk="1" hangingPunct="1">
              <a:spcBef>
                <a:spcPts val="1000"/>
              </a:spcBef>
              <a:buClr>
                <a:srgbClr val="003B76">
                  <a:lumMod val="20000"/>
                  <a:lumOff val="80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100" dirty="0"/>
              <a:t>IS defines principles that </a:t>
            </a:r>
            <a:r>
              <a:rPr lang="en-GB" sz="2100" dirty="0" smtClean="0"/>
              <a:t>have been </a:t>
            </a:r>
            <a:r>
              <a:rPr lang="en-GB" sz="2100" dirty="0"/>
              <a:t>noted by IMO (MSC 96)</a:t>
            </a:r>
          </a:p>
          <a:p>
            <a:pPr eaLnBrk="1" hangingPunct="1">
              <a:spcBef>
                <a:spcPts val="1000"/>
              </a:spcBef>
              <a:buClr>
                <a:srgbClr val="003B76">
                  <a:lumMod val="20000"/>
                  <a:lumOff val="80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100" dirty="0"/>
              <a:t>SG provides technical details for Archive </a:t>
            </a:r>
            <a:r>
              <a:rPr lang="en-GB" sz="2100" dirty="0" err="1"/>
              <a:t>Centers</a:t>
            </a:r>
            <a:r>
              <a:rPr lang="en-GB" sz="2100" dirty="0"/>
              <a:t> / SCF users </a:t>
            </a:r>
            <a:endParaRPr lang="en-US" sz="2100" dirty="0"/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IS @ MSC 96 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731059195"/>
              </p:ext>
            </p:extLst>
          </p:nvPr>
        </p:nvGraphicFramePr>
        <p:xfrm>
          <a:off x="217713" y="1542140"/>
          <a:ext cx="95649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Gerade Verbindung 3"/>
          <p:cNvCxnSpPr/>
          <p:nvPr/>
        </p:nvCxnSpPr>
        <p:spPr bwMode="auto">
          <a:xfrm>
            <a:off x="291990" y="3672114"/>
            <a:ext cx="854721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10084" r="39034" b="11485"/>
          <a:stretch/>
        </p:blipFill>
        <p:spPr bwMode="auto">
          <a:xfrm rot="16200000">
            <a:off x="-85759" y="2380719"/>
            <a:ext cx="1473773" cy="57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0" y="4318000"/>
            <a:ext cx="595086" cy="59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18" y="2761659"/>
            <a:ext cx="500832" cy="71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0" y="1885097"/>
            <a:ext cx="500832" cy="6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457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Zeichenbereich 159"/>
          <p:cNvGrpSpPr/>
          <p:nvPr/>
        </p:nvGrpSpPr>
        <p:grpSpPr>
          <a:xfrm>
            <a:off x="300250" y="968994"/>
            <a:ext cx="8516203" cy="5936776"/>
            <a:chOff x="0" y="0"/>
            <a:chExt cx="5400040" cy="4018915"/>
          </a:xfrm>
        </p:grpSpPr>
        <p:sp>
          <p:nvSpPr>
            <p:cNvPr id="338" name="Rechteck 337"/>
            <p:cNvSpPr/>
            <p:nvPr/>
          </p:nvSpPr>
          <p:spPr>
            <a:xfrm>
              <a:off x="0" y="0"/>
              <a:ext cx="5400040" cy="401891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339" name="Rectangle 5"/>
            <p:cNvSpPr>
              <a:spLocks noChangeArrowheads="1"/>
            </p:cNvSpPr>
            <p:nvPr/>
          </p:nvSpPr>
          <p:spPr bwMode="auto">
            <a:xfrm>
              <a:off x="4318635" y="912495"/>
              <a:ext cx="1073785" cy="29083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40" name="Rectangle 6"/>
            <p:cNvSpPr>
              <a:spLocks noChangeArrowheads="1"/>
            </p:cNvSpPr>
            <p:nvPr/>
          </p:nvSpPr>
          <p:spPr bwMode="auto">
            <a:xfrm>
              <a:off x="4318635" y="912495"/>
              <a:ext cx="1073785" cy="2908300"/>
            </a:xfrm>
            <a:prstGeom prst="rect">
              <a:avLst/>
            </a:prstGeom>
            <a:noFill/>
            <a:ln w="1587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41" name="Rectangle 7"/>
            <p:cNvSpPr>
              <a:spLocks noChangeArrowheads="1"/>
            </p:cNvSpPr>
            <p:nvPr/>
          </p:nvSpPr>
          <p:spPr bwMode="auto">
            <a:xfrm>
              <a:off x="7620" y="899160"/>
              <a:ext cx="1199515" cy="292989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42" name="Rectangle 8"/>
            <p:cNvSpPr>
              <a:spLocks noChangeArrowheads="1"/>
            </p:cNvSpPr>
            <p:nvPr/>
          </p:nvSpPr>
          <p:spPr bwMode="auto">
            <a:xfrm>
              <a:off x="7620" y="899160"/>
              <a:ext cx="1199515" cy="2929890"/>
            </a:xfrm>
            <a:prstGeom prst="rect">
              <a:avLst/>
            </a:prstGeom>
            <a:noFill/>
            <a:ln w="1587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43" name="Rectangle 9"/>
            <p:cNvSpPr>
              <a:spLocks noChangeArrowheads="1"/>
            </p:cNvSpPr>
            <p:nvPr/>
          </p:nvSpPr>
          <p:spPr bwMode="auto">
            <a:xfrm>
              <a:off x="2807970" y="1637665"/>
              <a:ext cx="1393190" cy="833755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44" name="Rectangle 10"/>
            <p:cNvSpPr>
              <a:spLocks noChangeArrowheads="1"/>
            </p:cNvSpPr>
            <p:nvPr/>
          </p:nvSpPr>
          <p:spPr bwMode="auto">
            <a:xfrm>
              <a:off x="2807970" y="1637665"/>
              <a:ext cx="1393190" cy="833755"/>
            </a:xfrm>
            <a:prstGeom prst="rect">
              <a:avLst/>
            </a:prstGeom>
            <a:noFill/>
            <a:ln w="2667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34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05" y="2280920"/>
              <a:ext cx="239395" cy="38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05" y="2280920"/>
              <a:ext cx="239395" cy="38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7" name="Freeform 13"/>
            <p:cNvSpPr>
              <a:spLocks/>
            </p:cNvSpPr>
            <p:nvPr/>
          </p:nvSpPr>
          <p:spPr bwMode="auto">
            <a:xfrm>
              <a:off x="607060" y="2237740"/>
              <a:ext cx="231140" cy="374650"/>
            </a:xfrm>
            <a:custGeom>
              <a:avLst/>
              <a:gdLst>
                <a:gd name="T0" fmla="*/ 0 w 364"/>
                <a:gd name="T1" fmla="*/ 493 h 590"/>
                <a:gd name="T2" fmla="*/ 0 w 364"/>
                <a:gd name="T3" fmla="*/ 77 h 590"/>
                <a:gd name="T4" fmla="*/ 27 w 364"/>
                <a:gd name="T5" fmla="*/ 77 h 590"/>
                <a:gd name="T6" fmla="*/ 27 w 364"/>
                <a:gd name="T7" fmla="*/ 39 h 590"/>
                <a:gd name="T8" fmla="*/ 58 w 364"/>
                <a:gd name="T9" fmla="*/ 39 h 590"/>
                <a:gd name="T10" fmla="*/ 58 w 364"/>
                <a:gd name="T11" fmla="*/ 0 h 590"/>
                <a:gd name="T12" fmla="*/ 364 w 364"/>
                <a:gd name="T13" fmla="*/ 0 h 590"/>
                <a:gd name="T14" fmla="*/ 364 w 364"/>
                <a:gd name="T15" fmla="*/ 515 h 590"/>
                <a:gd name="T16" fmla="*/ 335 w 364"/>
                <a:gd name="T17" fmla="*/ 515 h 590"/>
                <a:gd name="T18" fmla="*/ 335 w 364"/>
                <a:gd name="T19" fmla="*/ 553 h 590"/>
                <a:gd name="T20" fmla="*/ 307 w 364"/>
                <a:gd name="T21" fmla="*/ 553 h 590"/>
                <a:gd name="T22" fmla="*/ 307 w 364"/>
                <a:gd name="T23" fmla="*/ 590 h 590"/>
                <a:gd name="T24" fmla="*/ 74 w 364"/>
                <a:gd name="T25" fmla="*/ 590 h 590"/>
                <a:gd name="T26" fmla="*/ 0 w 364"/>
                <a:gd name="T27" fmla="*/ 493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590">
                  <a:moveTo>
                    <a:pt x="0" y="493"/>
                  </a:moveTo>
                  <a:lnTo>
                    <a:pt x="0" y="77"/>
                  </a:lnTo>
                  <a:lnTo>
                    <a:pt x="27" y="77"/>
                  </a:lnTo>
                  <a:lnTo>
                    <a:pt x="27" y="39"/>
                  </a:lnTo>
                  <a:lnTo>
                    <a:pt x="58" y="39"/>
                  </a:lnTo>
                  <a:lnTo>
                    <a:pt x="58" y="0"/>
                  </a:lnTo>
                  <a:lnTo>
                    <a:pt x="364" y="0"/>
                  </a:lnTo>
                  <a:lnTo>
                    <a:pt x="364" y="515"/>
                  </a:lnTo>
                  <a:lnTo>
                    <a:pt x="335" y="515"/>
                  </a:lnTo>
                  <a:lnTo>
                    <a:pt x="335" y="553"/>
                  </a:lnTo>
                  <a:lnTo>
                    <a:pt x="307" y="553"/>
                  </a:lnTo>
                  <a:lnTo>
                    <a:pt x="307" y="590"/>
                  </a:lnTo>
                  <a:lnTo>
                    <a:pt x="74" y="590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48" name="Freeform 14"/>
            <p:cNvSpPr>
              <a:spLocks/>
            </p:cNvSpPr>
            <p:nvPr/>
          </p:nvSpPr>
          <p:spPr bwMode="auto">
            <a:xfrm>
              <a:off x="624205" y="2262505"/>
              <a:ext cx="195580" cy="326390"/>
            </a:xfrm>
            <a:custGeom>
              <a:avLst/>
              <a:gdLst>
                <a:gd name="T0" fmla="*/ 31 w 308"/>
                <a:gd name="T1" fmla="*/ 0 h 514"/>
                <a:gd name="T2" fmla="*/ 308 w 308"/>
                <a:gd name="T3" fmla="*/ 0 h 514"/>
                <a:gd name="T4" fmla="*/ 308 w 308"/>
                <a:gd name="T5" fmla="*/ 514 h 514"/>
                <a:gd name="T6" fmla="*/ 280 w 308"/>
                <a:gd name="T7" fmla="*/ 514 h 514"/>
                <a:gd name="T8" fmla="*/ 280 w 308"/>
                <a:gd name="T9" fmla="*/ 38 h 514"/>
                <a:gd name="T10" fmla="*/ 0 w 308"/>
                <a:gd name="T11" fmla="*/ 38 h 514"/>
                <a:gd name="T12" fmla="*/ 0 w 308"/>
                <a:gd name="T13" fmla="*/ 0 h 514"/>
                <a:gd name="T14" fmla="*/ 31 w 308"/>
                <a:gd name="T15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514">
                  <a:moveTo>
                    <a:pt x="31" y="0"/>
                  </a:moveTo>
                  <a:lnTo>
                    <a:pt x="308" y="0"/>
                  </a:lnTo>
                  <a:lnTo>
                    <a:pt x="308" y="514"/>
                  </a:lnTo>
                  <a:lnTo>
                    <a:pt x="280" y="514"/>
                  </a:lnTo>
                  <a:lnTo>
                    <a:pt x="280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49" name="Freeform 15"/>
            <p:cNvSpPr>
              <a:spLocks/>
            </p:cNvSpPr>
            <p:nvPr/>
          </p:nvSpPr>
          <p:spPr bwMode="auto">
            <a:xfrm>
              <a:off x="607060" y="2550160"/>
              <a:ext cx="46990" cy="62230"/>
            </a:xfrm>
            <a:custGeom>
              <a:avLst/>
              <a:gdLst>
                <a:gd name="T0" fmla="*/ 0 w 74"/>
                <a:gd name="T1" fmla="*/ 1 h 98"/>
                <a:gd name="T2" fmla="*/ 74 w 74"/>
                <a:gd name="T3" fmla="*/ 0 h 98"/>
                <a:gd name="T4" fmla="*/ 74 w 74"/>
                <a:gd name="T5" fmla="*/ 98 h 98"/>
                <a:gd name="T6" fmla="*/ 0 w 74"/>
                <a:gd name="T7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98">
                  <a:moveTo>
                    <a:pt x="0" y="1"/>
                  </a:moveTo>
                  <a:lnTo>
                    <a:pt x="74" y="0"/>
                  </a:lnTo>
                  <a:lnTo>
                    <a:pt x="74" y="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0" name="Freeform 16"/>
            <p:cNvSpPr>
              <a:spLocks/>
            </p:cNvSpPr>
            <p:nvPr/>
          </p:nvSpPr>
          <p:spPr bwMode="auto">
            <a:xfrm>
              <a:off x="607060" y="2237740"/>
              <a:ext cx="231140" cy="374650"/>
            </a:xfrm>
            <a:custGeom>
              <a:avLst/>
              <a:gdLst>
                <a:gd name="T0" fmla="*/ 0 w 364"/>
                <a:gd name="T1" fmla="*/ 493 h 590"/>
                <a:gd name="T2" fmla="*/ 0 w 364"/>
                <a:gd name="T3" fmla="*/ 77 h 590"/>
                <a:gd name="T4" fmla="*/ 27 w 364"/>
                <a:gd name="T5" fmla="*/ 77 h 590"/>
                <a:gd name="T6" fmla="*/ 27 w 364"/>
                <a:gd name="T7" fmla="*/ 39 h 590"/>
                <a:gd name="T8" fmla="*/ 58 w 364"/>
                <a:gd name="T9" fmla="*/ 39 h 590"/>
                <a:gd name="T10" fmla="*/ 58 w 364"/>
                <a:gd name="T11" fmla="*/ 0 h 590"/>
                <a:gd name="T12" fmla="*/ 364 w 364"/>
                <a:gd name="T13" fmla="*/ 0 h 590"/>
                <a:gd name="T14" fmla="*/ 364 w 364"/>
                <a:gd name="T15" fmla="*/ 515 h 590"/>
                <a:gd name="T16" fmla="*/ 335 w 364"/>
                <a:gd name="T17" fmla="*/ 515 h 590"/>
                <a:gd name="T18" fmla="*/ 335 w 364"/>
                <a:gd name="T19" fmla="*/ 553 h 590"/>
                <a:gd name="T20" fmla="*/ 307 w 364"/>
                <a:gd name="T21" fmla="*/ 553 h 590"/>
                <a:gd name="T22" fmla="*/ 307 w 364"/>
                <a:gd name="T23" fmla="*/ 590 h 590"/>
                <a:gd name="T24" fmla="*/ 74 w 364"/>
                <a:gd name="T25" fmla="*/ 590 h 590"/>
                <a:gd name="T26" fmla="*/ 0 w 364"/>
                <a:gd name="T27" fmla="*/ 493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590">
                  <a:moveTo>
                    <a:pt x="0" y="493"/>
                  </a:moveTo>
                  <a:lnTo>
                    <a:pt x="0" y="77"/>
                  </a:lnTo>
                  <a:lnTo>
                    <a:pt x="27" y="77"/>
                  </a:lnTo>
                  <a:lnTo>
                    <a:pt x="27" y="39"/>
                  </a:lnTo>
                  <a:lnTo>
                    <a:pt x="58" y="39"/>
                  </a:lnTo>
                  <a:lnTo>
                    <a:pt x="58" y="0"/>
                  </a:lnTo>
                  <a:lnTo>
                    <a:pt x="364" y="0"/>
                  </a:lnTo>
                  <a:lnTo>
                    <a:pt x="364" y="515"/>
                  </a:lnTo>
                  <a:lnTo>
                    <a:pt x="335" y="515"/>
                  </a:lnTo>
                  <a:lnTo>
                    <a:pt x="335" y="553"/>
                  </a:lnTo>
                  <a:lnTo>
                    <a:pt x="307" y="553"/>
                  </a:lnTo>
                  <a:lnTo>
                    <a:pt x="307" y="590"/>
                  </a:lnTo>
                  <a:lnTo>
                    <a:pt x="74" y="590"/>
                  </a:lnTo>
                  <a:lnTo>
                    <a:pt x="0" y="493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1" name="Freeform 17"/>
            <p:cNvSpPr>
              <a:spLocks/>
            </p:cNvSpPr>
            <p:nvPr/>
          </p:nvSpPr>
          <p:spPr bwMode="auto">
            <a:xfrm>
              <a:off x="624205" y="2262505"/>
              <a:ext cx="195580" cy="326390"/>
            </a:xfrm>
            <a:custGeom>
              <a:avLst/>
              <a:gdLst>
                <a:gd name="T0" fmla="*/ 31 w 308"/>
                <a:gd name="T1" fmla="*/ 0 h 514"/>
                <a:gd name="T2" fmla="*/ 308 w 308"/>
                <a:gd name="T3" fmla="*/ 0 h 514"/>
                <a:gd name="T4" fmla="*/ 308 w 308"/>
                <a:gd name="T5" fmla="*/ 514 h 514"/>
                <a:gd name="T6" fmla="*/ 280 w 308"/>
                <a:gd name="T7" fmla="*/ 514 h 514"/>
                <a:gd name="T8" fmla="*/ 280 w 308"/>
                <a:gd name="T9" fmla="*/ 38 h 514"/>
                <a:gd name="T10" fmla="*/ 0 w 308"/>
                <a:gd name="T11" fmla="*/ 38 h 514"/>
                <a:gd name="T12" fmla="*/ 0 w 308"/>
                <a:gd name="T13" fmla="*/ 0 h 514"/>
                <a:gd name="T14" fmla="*/ 31 w 308"/>
                <a:gd name="T15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514">
                  <a:moveTo>
                    <a:pt x="31" y="0"/>
                  </a:moveTo>
                  <a:lnTo>
                    <a:pt x="308" y="0"/>
                  </a:lnTo>
                  <a:lnTo>
                    <a:pt x="308" y="514"/>
                  </a:lnTo>
                  <a:lnTo>
                    <a:pt x="280" y="514"/>
                  </a:lnTo>
                  <a:lnTo>
                    <a:pt x="280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2" name="Freeform 18"/>
            <p:cNvSpPr>
              <a:spLocks/>
            </p:cNvSpPr>
            <p:nvPr/>
          </p:nvSpPr>
          <p:spPr bwMode="auto">
            <a:xfrm>
              <a:off x="607060" y="2550160"/>
              <a:ext cx="46990" cy="62230"/>
            </a:xfrm>
            <a:custGeom>
              <a:avLst/>
              <a:gdLst>
                <a:gd name="T0" fmla="*/ 0 w 74"/>
                <a:gd name="T1" fmla="*/ 1 h 98"/>
                <a:gd name="T2" fmla="*/ 74 w 74"/>
                <a:gd name="T3" fmla="*/ 0 h 98"/>
                <a:gd name="T4" fmla="*/ 74 w 74"/>
                <a:gd name="T5" fmla="*/ 98 h 98"/>
                <a:gd name="T6" fmla="*/ 0 w 74"/>
                <a:gd name="T7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98">
                  <a:moveTo>
                    <a:pt x="0" y="1"/>
                  </a:moveTo>
                  <a:lnTo>
                    <a:pt x="74" y="0"/>
                  </a:lnTo>
                  <a:lnTo>
                    <a:pt x="74" y="9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3" name="Freeform 19"/>
            <p:cNvSpPr>
              <a:spLocks/>
            </p:cNvSpPr>
            <p:nvPr/>
          </p:nvSpPr>
          <p:spPr bwMode="auto">
            <a:xfrm>
              <a:off x="661670" y="2418080"/>
              <a:ext cx="3308350" cy="520065"/>
            </a:xfrm>
            <a:custGeom>
              <a:avLst/>
              <a:gdLst>
                <a:gd name="T0" fmla="*/ 14292 w 14292"/>
                <a:gd name="T1" fmla="*/ 0 h 3032"/>
                <a:gd name="T2" fmla="*/ 14292 w 14292"/>
                <a:gd name="T3" fmla="*/ 1706 h 3032"/>
                <a:gd name="T4" fmla="*/ 12966 w 14292"/>
                <a:gd name="T5" fmla="*/ 3032 h 3032"/>
                <a:gd name="T6" fmla="*/ 1463 w 14292"/>
                <a:gd name="T7" fmla="*/ 3032 h 3032"/>
                <a:gd name="T8" fmla="*/ 137 w 14292"/>
                <a:gd name="T9" fmla="*/ 1706 h 3032"/>
                <a:gd name="T10" fmla="*/ 137 w 14292"/>
                <a:gd name="T11" fmla="*/ 450 h 3032"/>
                <a:gd name="T12" fmla="*/ 0 w 14292"/>
                <a:gd name="T13" fmla="*/ 450 h 3032"/>
                <a:gd name="T14" fmla="*/ 305 w 14292"/>
                <a:gd name="T15" fmla="*/ 0 h 3032"/>
                <a:gd name="T16" fmla="*/ 609 w 14292"/>
                <a:gd name="T17" fmla="*/ 450 h 3032"/>
                <a:gd name="T18" fmla="*/ 472 w 14292"/>
                <a:gd name="T19" fmla="*/ 450 h 3032"/>
                <a:gd name="T20" fmla="*/ 472 w 14292"/>
                <a:gd name="T21" fmla="*/ 1706 h 3032"/>
                <a:gd name="T22" fmla="*/ 1463 w 14292"/>
                <a:gd name="T23" fmla="*/ 2697 h 3032"/>
                <a:gd name="T24" fmla="*/ 12966 w 14292"/>
                <a:gd name="T25" fmla="*/ 2697 h 3032"/>
                <a:gd name="T26" fmla="*/ 13957 w 14292"/>
                <a:gd name="T27" fmla="*/ 1706 h 3032"/>
                <a:gd name="T28" fmla="*/ 13957 w 14292"/>
                <a:gd name="T29" fmla="*/ 0 h 3032"/>
                <a:gd name="T30" fmla="*/ 14292 w 14292"/>
                <a:gd name="T31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92" h="3032">
                  <a:moveTo>
                    <a:pt x="14292" y="0"/>
                  </a:moveTo>
                  <a:lnTo>
                    <a:pt x="14292" y="1706"/>
                  </a:lnTo>
                  <a:cubicBezTo>
                    <a:pt x="14292" y="2439"/>
                    <a:pt x="13699" y="3032"/>
                    <a:pt x="12966" y="3032"/>
                  </a:cubicBezTo>
                  <a:lnTo>
                    <a:pt x="1463" y="3032"/>
                  </a:lnTo>
                  <a:cubicBezTo>
                    <a:pt x="731" y="3032"/>
                    <a:pt x="137" y="2439"/>
                    <a:pt x="137" y="1706"/>
                  </a:cubicBezTo>
                  <a:lnTo>
                    <a:pt x="137" y="450"/>
                  </a:lnTo>
                  <a:lnTo>
                    <a:pt x="0" y="450"/>
                  </a:lnTo>
                  <a:lnTo>
                    <a:pt x="305" y="0"/>
                  </a:lnTo>
                  <a:lnTo>
                    <a:pt x="609" y="450"/>
                  </a:lnTo>
                  <a:lnTo>
                    <a:pt x="472" y="450"/>
                  </a:lnTo>
                  <a:lnTo>
                    <a:pt x="472" y="1706"/>
                  </a:lnTo>
                  <a:cubicBezTo>
                    <a:pt x="472" y="2253"/>
                    <a:pt x="916" y="2697"/>
                    <a:pt x="1463" y="2697"/>
                  </a:cubicBezTo>
                  <a:lnTo>
                    <a:pt x="12966" y="2697"/>
                  </a:lnTo>
                  <a:cubicBezTo>
                    <a:pt x="13513" y="2697"/>
                    <a:pt x="13957" y="2253"/>
                    <a:pt x="13957" y="1706"/>
                  </a:cubicBezTo>
                  <a:lnTo>
                    <a:pt x="13957" y="0"/>
                  </a:lnTo>
                  <a:lnTo>
                    <a:pt x="14292" y="0"/>
                  </a:lnTo>
                  <a:close/>
                </a:path>
              </a:pathLst>
            </a:custGeom>
            <a:solidFill>
              <a:srgbClr val="FAC2C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4" name="Freeform 20"/>
            <p:cNvSpPr>
              <a:spLocks noEditPoints="1"/>
            </p:cNvSpPr>
            <p:nvPr/>
          </p:nvSpPr>
          <p:spPr bwMode="auto">
            <a:xfrm>
              <a:off x="654050" y="2409825"/>
              <a:ext cx="3323590" cy="528320"/>
            </a:xfrm>
            <a:custGeom>
              <a:avLst/>
              <a:gdLst>
                <a:gd name="T0" fmla="*/ 14361 w 14361"/>
                <a:gd name="T1" fmla="*/ 243 h 3100"/>
                <a:gd name="T2" fmla="*/ 14361 w 14361"/>
                <a:gd name="T3" fmla="*/ 1059 h 3100"/>
                <a:gd name="T4" fmla="*/ 14293 w 14361"/>
                <a:gd name="T5" fmla="*/ 1603 h 3100"/>
                <a:gd name="T6" fmla="*/ 14298 w 14361"/>
                <a:gd name="T7" fmla="*/ 2152 h 3100"/>
                <a:gd name="T8" fmla="*/ 14071 w 14361"/>
                <a:gd name="T9" fmla="*/ 2580 h 3100"/>
                <a:gd name="T10" fmla="*/ 13957 w 14361"/>
                <a:gd name="T11" fmla="*/ 2610 h 3100"/>
                <a:gd name="T12" fmla="*/ 13823 w 14361"/>
                <a:gd name="T13" fmla="*/ 2824 h 3100"/>
                <a:gd name="T14" fmla="*/ 13141 w 14361"/>
                <a:gd name="T15" fmla="*/ 3093 h 3100"/>
                <a:gd name="T16" fmla="*/ 12774 w 14361"/>
                <a:gd name="T17" fmla="*/ 3100 h 3100"/>
                <a:gd name="T18" fmla="*/ 11958 w 14361"/>
                <a:gd name="T19" fmla="*/ 3100 h 3100"/>
                <a:gd name="T20" fmla="*/ 11142 w 14361"/>
                <a:gd name="T21" fmla="*/ 3100 h 3100"/>
                <a:gd name="T22" fmla="*/ 10326 w 14361"/>
                <a:gd name="T23" fmla="*/ 3100 h 3100"/>
                <a:gd name="T24" fmla="*/ 9510 w 14361"/>
                <a:gd name="T25" fmla="*/ 3100 h 3100"/>
                <a:gd name="T26" fmla="*/ 8694 w 14361"/>
                <a:gd name="T27" fmla="*/ 3100 h 3100"/>
                <a:gd name="T28" fmla="*/ 7878 w 14361"/>
                <a:gd name="T29" fmla="*/ 3100 h 3100"/>
                <a:gd name="T30" fmla="*/ 7062 w 14361"/>
                <a:gd name="T31" fmla="*/ 3100 h 3100"/>
                <a:gd name="T32" fmla="*/ 6246 w 14361"/>
                <a:gd name="T33" fmla="*/ 3100 h 3100"/>
                <a:gd name="T34" fmla="*/ 5430 w 14361"/>
                <a:gd name="T35" fmla="*/ 3100 h 3100"/>
                <a:gd name="T36" fmla="*/ 4614 w 14361"/>
                <a:gd name="T37" fmla="*/ 3100 h 3100"/>
                <a:gd name="T38" fmla="*/ 3798 w 14361"/>
                <a:gd name="T39" fmla="*/ 3100 h 3100"/>
                <a:gd name="T40" fmla="*/ 2982 w 14361"/>
                <a:gd name="T41" fmla="*/ 3100 h 3100"/>
                <a:gd name="T42" fmla="*/ 2166 w 14361"/>
                <a:gd name="T43" fmla="*/ 3100 h 3100"/>
                <a:gd name="T44" fmla="*/ 1431 w 14361"/>
                <a:gd name="T45" fmla="*/ 3031 h 3100"/>
                <a:gd name="T46" fmla="*/ 1074 w 14361"/>
                <a:gd name="T47" fmla="*/ 3033 h 3100"/>
                <a:gd name="T48" fmla="*/ 648 w 14361"/>
                <a:gd name="T49" fmla="*/ 2801 h 3100"/>
                <a:gd name="T50" fmla="*/ 629 w 14361"/>
                <a:gd name="T51" fmla="*/ 2696 h 3100"/>
                <a:gd name="T52" fmla="*/ 245 w 14361"/>
                <a:gd name="T53" fmla="*/ 2270 h 3100"/>
                <a:gd name="T54" fmla="*/ 210 w 14361"/>
                <a:gd name="T55" fmla="*/ 1836 h 3100"/>
                <a:gd name="T56" fmla="*/ 206 w 14361"/>
                <a:gd name="T57" fmla="*/ 1295 h 3100"/>
                <a:gd name="T58" fmla="*/ 172 w 14361"/>
                <a:gd name="T59" fmla="*/ 518 h 3100"/>
                <a:gd name="T60" fmla="*/ 99 w 14361"/>
                <a:gd name="T61" fmla="*/ 450 h 3100"/>
                <a:gd name="T62" fmla="*/ 333 w 14361"/>
                <a:gd name="T63" fmla="*/ 105 h 3100"/>
                <a:gd name="T64" fmla="*/ 473 w 14361"/>
                <a:gd name="T65" fmla="*/ 484 h 3100"/>
                <a:gd name="T66" fmla="*/ 541 w 14361"/>
                <a:gd name="T67" fmla="*/ 831 h 3100"/>
                <a:gd name="T68" fmla="*/ 547 w 14361"/>
                <a:gd name="T69" fmla="*/ 1846 h 3100"/>
                <a:gd name="T70" fmla="*/ 519 w 14361"/>
                <a:gd name="T71" fmla="*/ 2044 h 3100"/>
                <a:gd name="T72" fmla="*/ 597 w 14361"/>
                <a:gd name="T73" fmla="*/ 2228 h 3100"/>
                <a:gd name="T74" fmla="*/ 739 w 14361"/>
                <a:gd name="T75" fmla="*/ 2429 h 3100"/>
                <a:gd name="T76" fmla="*/ 985 w 14361"/>
                <a:gd name="T77" fmla="*/ 2547 h 3100"/>
                <a:gd name="T78" fmla="*/ 1499 w 14361"/>
                <a:gd name="T79" fmla="*/ 2697 h 3100"/>
                <a:gd name="T80" fmla="*/ 2025 w 14361"/>
                <a:gd name="T81" fmla="*/ 2697 h 3100"/>
                <a:gd name="T82" fmla="*/ 2841 w 14361"/>
                <a:gd name="T83" fmla="*/ 2697 h 3100"/>
                <a:gd name="T84" fmla="*/ 3657 w 14361"/>
                <a:gd name="T85" fmla="*/ 2697 h 3100"/>
                <a:gd name="T86" fmla="*/ 4473 w 14361"/>
                <a:gd name="T87" fmla="*/ 2697 h 3100"/>
                <a:gd name="T88" fmla="*/ 5289 w 14361"/>
                <a:gd name="T89" fmla="*/ 2697 h 3100"/>
                <a:gd name="T90" fmla="*/ 6105 w 14361"/>
                <a:gd name="T91" fmla="*/ 2697 h 3100"/>
                <a:gd name="T92" fmla="*/ 6921 w 14361"/>
                <a:gd name="T93" fmla="*/ 2697 h 3100"/>
                <a:gd name="T94" fmla="*/ 7737 w 14361"/>
                <a:gd name="T95" fmla="*/ 2697 h 3100"/>
                <a:gd name="T96" fmla="*/ 8553 w 14361"/>
                <a:gd name="T97" fmla="*/ 2697 h 3100"/>
                <a:gd name="T98" fmla="*/ 9369 w 14361"/>
                <a:gd name="T99" fmla="*/ 2697 h 3100"/>
                <a:gd name="T100" fmla="*/ 10185 w 14361"/>
                <a:gd name="T101" fmla="*/ 2697 h 3100"/>
                <a:gd name="T102" fmla="*/ 11001 w 14361"/>
                <a:gd name="T103" fmla="*/ 2697 h 3100"/>
                <a:gd name="T104" fmla="*/ 11817 w 14361"/>
                <a:gd name="T105" fmla="*/ 2697 h 3100"/>
                <a:gd name="T106" fmla="*/ 12633 w 14361"/>
                <a:gd name="T107" fmla="*/ 2697 h 3100"/>
                <a:gd name="T108" fmla="*/ 13286 w 14361"/>
                <a:gd name="T109" fmla="*/ 2654 h 3100"/>
                <a:gd name="T110" fmla="*/ 13586 w 14361"/>
                <a:gd name="T111" fmla="*/ 2498 h 3100"/>
                <a:gd name="T112" fmla="*/ 13824 w 14361"/>
                <a:gd name="T113" fmla="*/ 2351 h 3100"/>
                <a:gd name="T114" fmla="*/ 13945 w 14361"/>
                <a:gd name="T115" fmla="*/ 2140 h 3100"/>
                <a:gd name="T116" fmla="*/ 14005 w 14361"/>
                <a:gd name="T117" fmla="*/ 1947 h 3100"/>
                <a:gd name="T118" fmla="*/ 13958 w 14361"/>
                <a:gd name="T119" fmla="*/ 1489 h 3100"/>
                <a:gd name="T120" fmla="*/ 13958 w 14361"/>
                <a:gd name="T121" fmla="*/ 67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361" h="3100">
                  <a:moveTo>
                    <a:pt x="13992" y="0"/>
                  </a:moveTo>
                  <a:lnTo>
                    <a:pt x="14196" y="0"/>
                  </a:lnTo>
                  <a:lnTo>
                    <a:pt x="14196" y="68"/>
                  </a:lnTo>
                  <a:lnTo>
                    <a:pt x="13992" y="68"/>
                  </a:lnTo>
                  <a:lnTo>
                    <a:pt x="13992" y="0"/>
                  </a:lnTo>
                  <a:close/>
                  <a:moveTo>
                    <a:pt x="14264" y="0"/>
                  </a:moveTo>
                  <a:lnTo>
                    <a:pt x="14327" y="0"/>
                  </a:lnTo>
                  <a:cubicBezTo>
                    <a:pt x="14346" y="0"/>
                    <a:pt x="14361" y="16"/>
                    <a:pt x="14361" y="34"/>
                  </a:cubicBezTo>
                  <a:lnTo>
                    <a:pt x="14361" y="175"/>
                  </a:lnTo>
                  <a:lnTo>
                    <a:pt x="14293" y="175"/>
                  </a:lnTo>
                  <a:lnTo>
                    <a:pt x="14293" y="34"/>
                  </a:lnTo>
                  <a:lnTo>
                    <a:pt x="14327" y="68"/>
                  </a:lnTo>
                  <a:lnTo>
                    <a:pt x="14264" y="68"/>
                  </a:lnTo>
                  <a:lnTo>
                    <a:pt x="14264" y="0"/>
                  </a:lnTo>
                  <a:close/>
                  <a:moveTo>
                    <a:pt x="14361" y="243"/>
                  </a:moveTo>
                  <a:lnTo>
                    <a:pt x="14361" y="447"/>
                  </a:lnTo>
                  <a:lnTo>
                    <a:pt x="14293" y="447"/>
                  </a:lnTo>
                  <a:lnTo>
                    <a:pt x="14293" y="243"/>
                  </a:lnTo>
                  <a:lnTo>
                    <a:pt x="14361" y="243"/>
                  </a:lnTo>
                  <a:close/>
                  <a:moveTo>
                    <a:pt x="14361" y="515"/>
                  </a:moveTo>
                  <a:lnTo>
                    <a:pt x="14361" y="719"/>
                  </a:lnTo>
                  <a:lnTo>
                    <a:pt x="14293" y="719"/>
                  </a:lnTo>
                  <a:lnTo>
                    <a:pt x="14293" y="515"/>
                  </a:lnTo>
                  <a:lnTo>
                    <a:pt x="14361" y="515"/>
                  </a:lnTo>
                  <a:close/>
                  <a:moveTo>
                    <a:pt x="14361" y="787"/>
                  </a:moveTo>
                  <a:lnTo>
                    <a:pt x="14361" y="991"/>
                  </a:lnTo>
                  <a:lnTo>
                    <a:pt x="14293" y="991"/>
                  </a:lnTo>
                  <a:lnTo>
                    <a:pt x="14293" y="787"/>
                  </a:lnTo>
                  <a:lnTo>
                    <a:pt x="14361" y="787"/>
                  </a:lnTo>
                  <a:close/>
                  <a:moveTo>
                    <a:pt x="14361" y="1059"/>
                  </a:moveTo>
                  <a:lnTo>
                    <a:pt x="14361" y="1263"/>
                  </a:lnTo>
                  <a:lnTo>
                    <a:pt x="14293" y="1263"/>
                  </a:lnTo>
                  <a:lnTo>
                    <a:pt x="14293" y="1059"/>
                  </a:lnTo>
                  <a:lnTo>
                    <a:pt x="14361" y="1059"/>
                  </a:lnTo>
                  <a:close/>
                  <a:moveTo>
                    <a:pt x="14361" y="1331"/>
                  </a:moveTo>
                  <a:lnTo>
                    <a:pt x="14361" y="1535"/>
                  </a:lnTo>
                  <a:lnTo>
                    <a:pt x="14293" y="1535"/>
                  </a:lnTo>
                  <a:lnTo>
                    <a:pt x="14293" y="1331"/>
                  </a:lnTo>
                  <a:lnTo>
                    <a:pt x="14361" y="1331"/>
                  </a:lnTo>
                  <a:close/>
                  <a:moveTo>
                    <a:pt x="14361" y="1603"/>
                  </a:moveTo>
                  <a:lnTo>
                    <a:pt x="14361" y="1740"/>
                  </a:lnTo>
                  <a:lnTo>
                    <a:pt x="14360" y="1808"/>
                  </a:lnTo>
                  <a:lnTo>
                    <a:pt x="14292" y="1806"/>
                  </a:lnTo>
                  <a:lnTo>
                    <a:pt x="14293" y="1740"/>
                  </a:lnTo>
                  <a:lnTo>
                    <a:pt x="14293" y="1603"/>
                  </a:lnTo>
                  <a:lnTo>
                    <a:pt x="14361" y="1603"/>
                  </a:lnTo>
                  <a:close/>
                  <a:moveTo>
                    <a:pt x="14355" y="1878"/>
                  </a:moveTo>
                  <a:lnTo>
                    <a:pt x="14355" y="1878"/>
                  </a:lnTo>
                  <a:lnTo>
                    <a:pt x="14346" y="1946"/>
                  </a:lnTo>
                  <a:lnTo>
                    <a:pt x="14334" y="2013"/>
                  </a:lnTo>
                  <a:lnTo>
                    <a:pt x="14319" y="2079"/>
                  </a:lnTo>
                  <a:lnTo>
                    <a:pt x="14317" y="2085"/>
                  </a:lnTo>
                  <a:lnTo>
                    <a:pt x="14252" y="2066"/>
                  </a:lnTo>
                  <a:lnTo>
                    <a:pt x="14253" y="2064"/>
                  </a:lnTo>
                  <a:lnTo>
                    <a:pt x="14267" y="2001"/>
                  </a:lnTo>
                  <a:lnTo>
                    <a:pt x="14278" y="1938"/>
                  </a:lnTo>
                  <a:lnTo>
                    <a:pt x="14287" y="1873"/>
                  </a:lnTo>
                  <a:lnTo>
                    <a:pt x="14287" y="1873"/>
                  </a:lnTo>
                  <a:lnTo>
                    <a:pt x="14355" y="1878"/>
                  </a:lnTo>
                  <a:close/>
                  <a:moveTo>
                    <a:pt x="14298" y="2152"/>
                  </a:moveTo>
                  <a:lnTo>
                    <a:pt x="14279" y="2207"/>
                  </a:lnTo>
                  <a:lnTo>
                    <a:pt x="14255" y="2269"/>
                  </a:lnTo>
                  <a:lnTo>
                    <a:pt x="14228" y="2329"/>
                  </a:lnTo>
                  <a:lnTo>
                    <a:pt x="14219" y="2345"/>
                  </a:lnTo>
                  <a:lnTo>
                    <a:pt x="14159" y="2314"/>
                  </a:lnTo>
                  <a:lnTo>
                    <a:pt x="14166" y="2301"/>
                  </a:lnTo>
                  <a:lnTo>
                    <a:pt x="14192" y="2244"/>
                  </a:lnTo>
                  <a:lnTo>
                    <a:pt x="14215" y="2185"/>
                  </a:lnTo>
                  <a:lnTo>
                    <a:pt x="14234" y="2130"/>
                  </a:lnTo>
                  <a:lnTo>
                    <a:pt x="14298" y="2152"/>
                  </a:lnTo>
                  <a:close/>
                  <a:moveTo>
                    <a:pt x="14187" y="2407"/>
                  </a:moveTo>
                  <a:lnTo>
                    <a:pt x="14165" y="2445"/>
                  </a:lnTo>
                  <a:lnTo>
                    <a:pt x="14130" y="2500"/>
                  </a:lnTo>
                  <a:lnTo>
                    <a:pt x="14092" y="2553"/>
                  </a:lnTo>
                  <a:lnTo>
                    <a:pt x="14071" y="2580"/>
                  </a:lnTo>
                  <a:lnTo>
                    <a:pt x="14017" y="2538"/>
                  </a:lnTo>
                  <a:lnTo>
                    <a:pt x="14036" y="2514"/>
                  </a:lnTo>
                  <a:lnTo>
                    <a:pt x="14072" y="2463"/>
                  </a:lnTo>
                  <a:lnTo>
                    <a:pt x="14106" y="2411"/>
                  </a:lnTo>
                  <a:lnTo>
                    <a:pt x="14128" y="2373"/>
                  </a:lnTo>
                  <a:lnTo>
                    <a:pt x="14187" y="2407"/>
                  </a:lnTo>
                  <a:close/>
                  <a:moveTo>
                    <a:pt x="14026" y="2634"/>
                  </a:moveTo>
                  <a:lnTo>
                    <a:pt x="14009" y="2654"/>
                  </a:lnTo>
                  <a:lnTo>
                    <a:pt x="13964" y="2701"/>
                  </a:lnTo>
                  <a:lnTo>
                    <a:pt x="13916" y="2747"/>
                  </a:lnTo>
                  <a:lnTo>
                    <a:pt x="13877" y="2780"/>
                  </a:lnTo>
                  <a:lnTo>
                    <a:pt x="13833" y="2729"/>
                  </a:lnTo>
                  <a:lnTo>
                    <a:pt x="13869" y="2697"/>
                  </a:lnTo>
                  <a:lnTo>
                    <a:pt x="13914" y="2654"/>
                  </a:lnTo>
                  <a:lnTo>
                    <a:pt x="13957" y="2610"/>
                  </a:lnTo>
                  <a:lnTo>
                    <a:pt x="13975" y="2589"/>
                  </a:lnTo>
                  <a:lnTo>
                    <a:pt x="14026" y="2634"/>
                  </a:lnTo>
                  <a:close/>
                  <a:moveTo>
                    <a:pt x="13823" y="2824"/>
                  </a:moveTo>
                  <a:lnTo>
                    <a:pt x="13816" y="2830"/>
                  </a:lnTo>
                  <a:lnTo>
                    <a:pt x="13762" y="2868"/>
                  </a:lnTo>
                  <a:lnTo>
                    <a:pt x="13707" y="2903"/>
                  </a:lnTo>
                  <a:lnTo>
                    <a:pt x="13650" y="2936"/>
                  </a:lnTo>
                  <a:lnTo>
                    <a:pt x="13647" y="2938"/>
                  </a:lnTo>
                  <a:lnTo>
                    <a:pt x="13616" y="2877"/>
                  </a:lnTo>
                  <a:lnTo>
                    <a:pt x="13616" y="2877"/>
                  </a:lnTo>
                  <a:lnTo>
                    <a:pt x="13671" y="2846"/>
                  </a:lnTo>
                  <a:lnTo>
                    <a:pt x="13723" y="2812"/>
                  </a:lnTo>
                  <a:lnTo>
                    <a:pt x="13774" y="2776"/>
                  </a:lnTo>
                  <a:lnTo>
                    <a:pt x="13781" y="2770"/>
                  </a:lnTo>
                  <a:lnTo>
                    <a:pt x="13823" y="2824"/>
                  </a:lnTo>
                  <a:close/>
                  <a:moveTo>
                    <a:pt x="13584" y="2969"/>
                  </a:moveTo>
                  <a:lnTo>
                    <a:pt x="13531" y="2993"/>
                  </a:lnTo>
                  <a:lnTo>
                    <a:pt x="13469" y="3018"/>
                  </a:lnTo>
                  <a:lnTo>
                    <a:pt x="13406" y="3039"/>
                  </a:lnTo>
                  <a:lnTo>
                    <a:pt x="13390" y="3044"/>
                  </a:lnTo>
                  <a:lnTo>
                    <a:pt x="13371" y="2978"/>
                  </a:lnTo>
                  <a:lnTo>
                    <a:pt x="13385" y="2975"/>
                  </a:lnTo>
                  <a:lnTo>
                    <a:pt x="13445" y="2954"/>
                  </a:lnTo>
                  <a:lnTo>
                    <a:pt x="13503" y="2931"/>
                  </a:lnTo>
                  <a:lnTo>
                    <a:pt x="13557" y="2907"/>
                  </a:lnTo>
                  <a:lnTo>
                    <a:pt x="13584" y="2969"/>
                  </a:lnTo>
                  <a:close/>
                  <a:moveTo>
                    <a:pt x="13322" y="3062"/>
                  </a:moveTo>
                  <a:lnTo>
                    <a:pt x="13276" y="3073"/>
                  </a:lnTo>
                  <a:lnTo>
                    <a:pt x="13209" y="3085"/>
                  </a:lnTo>
                  <a:lnTo>
                    <a:pt x="13141" y="3093"/>
                  </a:lnTo>
                  <a:lnTo>
                    <a:pt x="13116" y="3095"/>
                  </a:lnTo>
                  <a:lnTo>
                    <a:pt x="13111" y="3027"/>
                  </a:lnTo>
                  <a:lnTo>
                    <a:pt x="13132" y="3026"/>
                  </a:lnTo>
                  <a:lnTo>
                    <a:pt x="13197" y="3018"/>
                  </a:lnTo>
                  <a:lnTo>
                    <a:pt x="13261" y="3006"/>
                  </a:lnTo>
                  <a:lnTo>
                    <a:pt x="13307" y="2996"/>
                  </a:lnTo>
                  <a:lnTo>
                    <a:pt x="13322" y="3062"/>
                  </a:lnTo>
                  <a:close/>
                  <a:moveTo>
                    <a:pt x="13046" y="3099"/>
                  </a:moveTo>
                  <a:lnTo>
                    <a:pt x="13002" y="3100"/>
                  </a:lnTo>
                  <a:lnTo>
                    <a:pt x="12842" y="3100"/>
                  </a:lnTo>
                  <a:lnTo>
                    <a:pt x="12842" y="3032"/>
                  </a:lnTo>
                  <a:lnTo>
                    <a:pt x="13000" y="3032"/>
                  </a:lnTo>
                  <a:lnTo>
                    <a:pt x="13045" y="3031"/>
                  </a:lnTo>
                  <a:lnTo>
                    <a:pt x="13046" y="3099"/>
                  </a:lnTo>
                  <a:close/>
                  <a:moveTo>
                    <a:pt x="12774" y="3100"/>
                  </a:moveTo>
                  <a:lnTo>
                    <a:pt x="12570" y="3100"/>
                  </a:lnTo>
                  <a:lnTo>
                    <a:pt x="12570" y="3032"/>
                  </a:lnTo>
                  <a:lnTo>
                    <a:pt x="12774" y="3032"/>
                  </a:lnTo>
                  <a:lnTo>
                    <a:pt x="12774" y="3100"/>
                  </a:lnTo>
                  <a:close/>
                  <a:moveTo>
                    <a:pt x="12502" y="3100"/>
                  </a:moveTo>
                  <a:lnTo>
                    <a:pt x="12298" y="3100"/>
                  </a:lnTo>
                  <a:lnTo>
                    <a:pt x="12298" y="3032"/>
                  </a:lnTo>
                  <a:lnTo>
                    <a:pt x="12502" y="3032"/>
                  </a:lnTo>
                  <a:lnTo>
                    <a:pt x="12502" y="3100"/>
                  </a:lnTo>
                  <a:close/>
                  <a:moveTo>
                    <a:pt x="12230" y="3100"/>
                  </a:moveTo>
                  <a:lnTo>
                    <a:pt x="12026" y="3100"/>
                  </a:lnTo>
                  <a:lnTo>
                    <a:pt x="12026" y="3032"/>
                  </a:lnTo>
                  <a:lnTo>
                    <a:pt x="12230" y="3032"/>
                  </a:lnTo>
                  <a:lnTo>
                    <a:pt x="12230" y="3100"/>
                  </a:lnTo>
                  <a:close/>
                  <a:moveTo>
                    <a:pt x="11958" y="3100"/>
                  </a:moveTo>
                  <a:lnTo>
                    <a:pt x="11754" y="3100"/>
                  </a:lnTo>
                  <a:lnTo>
                    <a:pt x="11754" y="3032"/>
                  </a:lnTo>
                  <a:lnTo>
                    <a:pt x="11958" y="3032"/>
                  </a:lnTo>
                  <a:lnTo>
                    <a:pt x="11958" y="3100"/>
                  </a:lnTo>
                  <a:close/>
                  <a:moveTo>
                    <a:pt x="11686" y="3100"/>
                  </a:moveTo>
                  <a:lnTo>
                    <a:pt x="11482" y="3100"/>
                  </a:lnTo>
                  <a:lnTo>
                    <a:pt x="11482" y="3032"/>
                  </a:lnTo>
                  <a:lnTo>
                    <a:pt x="11686" y="3032"/>
                  </a:lnTo>
                  <a:lnTo>
                    <a:pt x="11686" y="3100"/>
                  </a:lnTo>
                  <a:close/>
                  <a:moveTo>
                    <a:pt x="11414" y="3100"/>
                  </a:moveTo>
                  <a:lnTo>
                    <a:pt x="11210" y="3100"/>
                  </a:lnTo>
                  <a:lnTo>
                    <a:pt x="11210" y="3032"/>
                  </a:lnTo>
                  <a:lnTo>
                    <a:pt x="11414" y="3032"/>
                  </a:lnTo>
                  <a:lnTo>
                    <a:pt x="11414" y="3100"/>
                  </a:lnTo>
                  <a:close/>
                  <a:moveTo>
                    <a:pt x="11142" y="3100"/>
                  </a:moveTo>
                  <a:lnTo>
                    <a:pt x="10938" y="3100"/>
                  </a:lnTo>
                  <a:lnTo>
                    <a:pt x="10938" y="3032"/>
                  </a:lnTo>
                  <a:lnTo>
                    <a:pt x="11142" y="3032"/>
                  </a:lnTo>
                  <a:lnTo>
                    <a:pt x="11142" y="3100"/>
                  </a:lnTo>
                  <a:close/>
                  <a:moveTo>
                    <a:pt x="10870" y="3100"/>
                  </a:moveTo>
                  <a:lnTo>
                    <a:pt x="10666" y="3100"/>
                  </a:lnTo>
                  <a:lnTo>
                    <a:pt x="10666" y="3032"/>
                  </a:lnTo>
                  <a:lnTo>
                    <a:pt x="10870" y="3032"/>
                  </a:lnTo>
                  <a:lnTo>
                    <a:pt x="10870" y="3100"/>
                  </a:lnTo>
                  <a:close/>
                  <a:moveTo>
                    <a:pt x="10598" y="3100"/>
                  </a:moveTo>
                  <a:lnTo>
                    <a:pt x="10394" y="3100"/>
                  </a:lnTo>
                  <a:lnTo>
                    <a:pt x="10394" y="3032"/>
                  </a:lnTo>
                  <a:lnTo>
                    <a:pt x="10598" y="3032"/>
                  </a:lnTo>
                  <a:lnTo>
                    <a:pt x="10598" y="3100"/>
                  </a:lnTo>
                  <a:close/>
                  <a:moveTo>
                    <a:pt x="10326" y="3100"/>
                  </a:moveTo>
                  <a:lnTo>
                    <a:pt x="10122" y="3100"/>
                  </a:lnTo>
                  <a:lnTo>
                    <a:pt x="10122" y="3032"/>
                  </a:lnTo>
                  <a:lnTo>
                    <a:pt x="10326" y="3032"/>
                  </a:lnTo>
                  <a:lnTo>
                    <a:pt x="10326" y="3100"/>
                  </a:lnTo>
                  <a:close/>
                  <a:moveTo>
                    <a:pt x="10054" y="3100"/>
                  </a:moveTo>
                  <a:lnTo>
                    <a:pt x="9850" y="3100"/>
                  </a:lnTo>
                  <a:lnTo>
                    <a:pt x="9850" y="3032"/>
                  </a:lnTo>
                  <a:lnTo>
                    <a:pt x="10054" y="3032"/>
                  </a:lnTo>
                  <a:lnTo>
                    <a:pt x="10054" y="3100"/>
                  </a:lnTo>
                  <a:close/>
                  <a:moveTo>
                    <a:pt x="9782" y="3100"/>
                  </a:moveTo>
                  <a:lnTo>
                    <a:pt x="9578" y="3100"/>
                  </a:lnTo>
                  <a:lnTo>
                    <a:pt x="9578" y="3032"/>
                  </a:lnTo>
                  <a:lnTo>
                    <a:pt x="9782" y="3032"/>
                  </a:lnTo>
                  <a:lnTo>
                    <a:pt x="9782" y="3100"/>
                  </a:lnTo>
                  <a:close/>
                  <a:moveTo>
                    <a:pt x="9510" y="3100"/>
                  </a:moveTo>
                  <a:lnTo>
                    <a:pt x="9306" y="3100"/>
                  </a:lnTo>
                  <a:lnTo>
                    <a:pt x="9306" y="3032"/>
                  </a:lnTo>
                  <a:lnTo>
                    <a:pt x="9510" y="3032"/>
                  </a:lnTo>
                  <a:lnTo>
                    <a:pt x="9510" y="3100"/>
                  </a:lnTo>
                  <a:close/>
                  <a:moveTo>
                    <a:pt x="9238" y="3100"/>
                  </a:moveTo>
                  <a:lnTo>
                    <a:pt x="9034" y="3100"/>
                  </a:lnTo>
                  <a:lnTo>
                    <a:pt x="9034" y="3032"/>
                  </a:lnTo>
                  <a:lnTo>
                    <a:pt x="9238" y="3032"/>
                  </a:lnTo>
                  <a:lnTo>
                    <a:pt x="9238" y="3100"/>
                  </a:lnTo>
                  <a:close/>
                  <a:moveTo>
                    <a:pt x="8966" y="3100"/>
                  </a:moveTo>
                  <a:lnTo>
                    <a:pt x="8762" y="3100"/>
                  </a:lnTo>
                  <a:lnTo>
                    <a:pt x="8762" y="3032"/>
                  </a:lnTo>
                  <a:lnTo>
                    <a:pt x="8966" y="3032"/>
                  </a:lnTo>
                  <a:lnTo>
                    <a:pt x="8966" y="3100"/>
                  </a:lnTo>
                  <a:close/>
                  <a:moveTo>
                    <a:pt x="8694" y="3100"/>
                  </a:moveTo>
                  <a:lnTo>
                    <a:pt x="8490" y="3100"/>
                  </a:lnTo>
                  <a:lnTo>
                    <a:pt x="8490" y="3032"/>
                  </a:lnTo>
                  <a:lnTo>
                    <a:pt x="8694" y="3032"/>
                  </a:lnTo>
                  <a:lnTo>
                    <a:pt x="8694" y="3100"/>
                  </a:lnTo>
                  <a:close/>
                  <a:moveTo>
                    <a:pt x="8422" y="3100"/>
                  </a:moveTo>
                  <a:lnTo>
                    <a:pt x="8218" y="3100"/>
                  </a:lnTo>
                  <a:lnTo>
                    <a:pt x="8218" y="3032"/>
                  </a:lnTo>
                  <a:lnTo>
                    <a:pt x="8422" y="3032"/>
                  </a:lnTo>
                  <a:lnTo>
                    <a:pt x="8422" y="3100"/>
                  </a:lnTo>
                  <a:close/>
                  <a:moveTo>
                    <a:pt x="8150" y="3100"/>
                  </a:moveTo>
                  <a:lnTo>
                    <a:pt x="7946" y="3100"/>
                  </a:lnTo>
                  <a:lnTo>
                    <a:pt x="7946" y="3032"/>
                  </a:lnTo>
                  <a:lnTo>
                    <a:pt x="8150" y="3032"/>
                  </a:lnTo>
                  <a:lnTo>
                    <a:pt x="8150" y="3100"/>
                  </a:lnTo>
                  <a:close/>
                  <a:moveTo>
                    <a:pt x="7878" y="3100"/>
                  </a:moveTo>
                  <a:lnTo>
                    <a:pt x="7674" y="3100"/>
                  </a:lnTo>
                  <a:lnTo>
                    <a:pt x="7674" y="3032"/>
                  </a:lnTo>
                  <a:lnTo>
                    <a:pt x="7878" y="3032"/>
                  </a:lnTo>
                  <a:lnTo>
                    <a:pt x="7878" y="3100"/>
                  </a:lnTo>
                  <a:close/>
                  <a:moveTo>
                    <a:pt x="7606" y="3100"/>
                  </a:moveTo>
                  <a:lnTo>
                    <a:pt x="7402" y="3100"/>
                  </a:lnTo>
                  <a:lnTo>
                    <a:pt x="7402" y="3032"/>
                  </a:lnTo>
                  <a:lnTo>
                    <a:pt x="7606" y="3032"/>
                  </a:lnTo>
                  <a:lnTo>
                    <a:pt x="7606" y="3100"/>
                  </a:lnTo>
                  <a:close/>
                  <a:moveTo>
                    <a:pt x="7334" y="3100"/>
                  </a:moveTo>
                  <a:lnTo>
                    <a:pt x="7130" y="3100"/>
                  </a:lnTo>
                  <a:lnTo>
                    <a:pt x="7130" y="3032"/>
                  </a:lnTo>
                  <a:lnTo>
                    <a:pt x="7334" y="3032"/>
                  </a:lnTo>
                  <a:lnTo>
                    <a:pt x="7334" y="3100"/>
                  </a:lnTo>
                  <a:close/>
                  <a:moveTo>
                    <a:pt x="7062" y="3100"/>
                  </a:moveTo>
                  <a:lnTo>
                    <a:pt x="6858" y="3100"/>
                  </a:lnTo>
                  <a:lnTo>
                    <a:pt x="6858" y="3032"/>
                  </a:lnTo>
                  <a:lnTo>
                    <a:pt x="7062" y="3032"/>
                  </a:lnTo>
                  <a:lnTo>
                    <a:pt x="7062" y="3100"/>
                  </a:lnTo>
                  <a:close/>
                  <a:moveTo>
                    <a:pt x="6790" y="3100"/>
                  </a:moveTo>
                  <a:lnTo>
                    <a:pt x="6586" y="3100"/>
                  </a:lnTo>
                  <a:lnTo>
                    <a:pt x="6586" y="3032"/>
                  </a:lnTo>
                  <a:lnTo>
                    <a:pt x="6790" y="3032"/>
                  </a:lnTo>
                  <a:lnTo>
                    <a:pt x="6790" y="3100"/>
                  </a:lnTo>
                  <a:close/>
                  <a:moveTo>
                    <a:pt x="6518" y="3100"/>
                  </a:moveTo>
                  <a:lnTo>
                    <a:pt x="6314" y="3100"/>
                  </a:lnTo>
                  <a:lnTo>
                    <a:pt x="6314" y="3032"/>
                  </a:lnTo>
                  <a:lnTo>
                    <a:pt x="6518" y="3032"/>
                  </a:lnTo>
                  <a:lnTo>
                    <a:pt x="6518" y="3100"/>
                  </a:lnTo>
                  <a:close/>
                  <a:moveTo>
                    <a:pt x="6246" y="3100"/>
                  </a:moveTo>
                  <a:lnTo>
                    <a:pt x="6042" y="3100"/>
                  </a:lnTo>
                  <a:lnTo>
                    <a:pt x="6042" y="3032"/>
                  </a:lnTo>
                  <a:lnTo>
                    <a:pt x="6246" y="3032"/>
                  </a:lnTo>
                  <a:lnTo>
                    <a:pt x="6246" y="3100"/>
                  </a:lnTo>
                  <a:close/>
                  <a:moveTo>
                    <a:pt x="5974" y="3100"/>
                  </a:moveTo>
                  <a:lnTo>
                    <a:pt x="5770" y="3100"/>
                  </a:lnTo>
                  <a:lnTo>
                    <a:pt x="5770" y="3032"/>
                  </a:lnTo>
                  <a:lnTo>
                    <a:pt x="5974" y="3032"/>
                  </a:lnTo>
                  <a:lnTo>
                    <a:pt x="5974" y="3100"/>
                  </a:lnTo>
                  <a:close/>
                  <a:moveTo>
                    <a:pt x="5702" y="3100"/>
                  </a:moveTo>
                  <a:lnTo>
                    <a:pt x="5498" y="3100"/>
                  </a:lnTo>
                  <a:lnTo>
                    <a:pt x="5498" y="3032"/>
                  </a:lnTo>
                  <a:lnTo>
                    <a:pt x="5702" y="3032"/>
                  </a:lnTo>
                  <a:lnTo>
                    <a:pt x="5702" y="3100"/>
                  </a:lnTo>
                  <a:close/>
                  <a:moveTo>
                    <a:pt x="5430" y="3100"/>
                  </a:moveTo>
                  <a:lnTo>
                    <a:pt x="5226" y="3100"/>
                  </a:lnTo>
                  <a:lnTo>
                    <a:pt x="5226" y="3032"/>
                  </a:lnTo>
                  <a:lnTo>
                    <a:pt x="5430" y="3032"/>
                  </a:lnTo>
                  <a:lnTo>
                    <a:pt x="5430" y="3100"/>
                  </a:lnTo>
                  <a:close/>
                  <a:moveTo>
                    <a:pt x="5158" y="3100"/>
                  </a:moveTo>
                  <a:lnTo>
                    <a:pt x="4954" y="3100"/>
                  </a:lnTo>
                  <a:lnTo>
                    <a:pt x="4954" y="3032"/>
                  </a:lnTo>
                  <a:lnTo>
                    <a:pt x="5158" y="3032"/>
                  </a:lnTo>
                  <a:lnTo>
                    <a:pt x="5158" y="3100"/>
                  </a:lnTo>
                  <a:close/>
                  <a:moveTo>
                    <a:pt x="4886" y="3100"/>
                  </a:moveTo>
                  <a:lnTo>
                    <a:pt x="4682" y="3100"/>
                  </a:lnTo>
                  <a:lnTo>
                    <a:pt x="4682" y="3032"/>
                  </a:lnTo>
                  <a:lnTo>
                    <a:pt x="4886" y="3032"/>
                  </a:lnTo>
                  <a:lnTo>
                    <a:pt x="4886" y="3100"/>
                  </a:lnTo>
                  <a:close/>
                  <a:moveTo>
                    <a:pt x="4614" y="3100"/>
                  </a:moveTo>
                  <a:lnTo>
                    <a:pt x="4410" y="3100"/>
                  </a:lnTo>
                  <a:lnTo>
                    <a:pt x="4410" y="3032"/>
                  </a:lnTo>
                  <a:lnTo>
                    <a:pt x="4614" y="3032"/>
                  </a:lnTo>
                  <a:lnTo>
                    <a:pt x="4614" y="3100"/>
                  </a:lnTo>
                  <a:close/>
                  <a:moveTo>
                    <a:pt x="4342" y="3100"/>
                  </a:moveTo>
                  <a:lnTo>
                    <a:pt x="4138" y="3100"/>
                  </a:lnTo>
                  <a:lnTo>
                    <a:pt x="4138" y="3032"/>
                  </a:lnTo>
                  <a:lnTo>
                    <a:pt x="4342" y="3032"/>
                  </a:lnTo>
                  <a:lnTo>
                    <a:pt x="4342" y="3100"/>
                  </a:lnTo>
                  <a:close/>
                  <a:moveTo>
                    <a:pt x="4070" y="3100"/>
                  </a:moveTo>
                  <a:lnTo>
                    <a:pt x="3866" y="3100"/>
                  </a:lnTo>
                  <a:lnTo>
                    <a:pt x="3866" y="3032"/>
                  </a:lnTo>
                  <a:lnTo>
                    <a:pt x="4070" y="3032"/>
                  </a:lnTo>
                  <a:lnTo>
                    <a:pt x="4070" y="3100"/>
                  </a:lnTo>
                  <a:close/>
                  <a:moveTo>
                    <a:pt x="3798" y="3100"/>
                  </a:moveTo>
                  <a:lnTo>
                    <a:pt x="3594" y="3100"/>
                  </a:lnTo>
                  <a:lnTo>
                    <a:pt x="3594" y="3032"/>
                  </a:lnTo>
                  <a:lnTo>
                    <a:pt x="3798" y="3032"/>
                  </a:lnTo>
                  <a:lnTo>
                    <a:pt x="3798" y="3100"/>
                  </a:lnTo>
                  <a:close/>
                  <a:moveTo>
                    <a:pt x="3526" y="3100"/>
                  </a:moveTo>
                  <a:lnTo>
                    <a:pt x="3322" y="3100"/>
                  </a:lnTo>
                  <a:lnTo>
                    <a:pt x="3322" y="3032"/>
                  </a:lnTo>
                  <a:lnTo>
                    <a:pt x="3526" y="3032"/>
                  </a:lnTo>
                  <a:lnTo>
                    <a:pt x="3526" y="3100"/>
                  </a:lnTo>
                  <a:close/>
                  <a:moveTo>
                    <a:pt x="3254" y="3100"/>
                  </a:moveTo>
                  <a:lnTo>
                    <a:pt x="3050" y="3100"/>
                  </a:lnTo>
                  <a:lnTo>
                    <a:pt x="3050" y="3032"/>
                  </a:lnTo>
                  <a:lnTo>
                    <a:pt x="3254" y="3032"/>
                  </a:lnTo>
                  <a:lnTo>
                    <a:pt x="3254" y="3100"/>
                  </a:lnTo>
                  <a:close/>
                  <a:moveTo>
                    <a:pt x="2982" y="3100"/>
                  </a:moveTo>
                  <a:lnTo>
                    <a:pt x="2778" y="3100"/>
                  </a:lnTo>
                  <a:lnTo>
                    <a:pt x="2778" y="3032"/>
                  </a:lnTo>
                  <a:lnTo>
                    <a:pt x="2982" y="3032"/>
                  </a:lnTo>
                  <a:lnTo>
                    <a:pt x="2982" y="3100"/>
                  </a:lnTo>
                  <a:close/>
                  <a:moveTo>
                    <a:pt x="2710" y="3100"/>
                  </a:moveTo>
                  <a:lnTo>
                    <a:pt x="2506" y="3100"/>
                  </a:lnTo>
                  <a:lnTo>
                    <a:pt x="2506" y="3032"/>
                  </a:lnTo>
                  <a:lnTo>
                    <a:pt x="2710" y="3032"/>
                  </a:lnTo>
                  <a:lnTo>
                    <a:pt x="2710" y="3100"/>
                  </a:lnTo>
                  <a:close/>
                  <a:moveTo>
                    <a:pt x="2438" y="3100"/>
                  </a:moveTo>
                  <a:lnTo>
                    <a:pt x="2234" y="3100"/>
                  </a:lnTo>
                  <a:lnTo>
                    <a:pt x="2234" y="3032"/>
                  </a:lnTo>
                  <a:lnTo>
                    <a:pt x="2438" y="3032"/>
                  </a:lnTo>
                  <a:lnTo>
                    <a:pt x="2438" y="3100"/>
                  </a:lnTo>
                  <a:close/>
                  <a:moveTo>
                    <a:pt x="2166" y="3100"/>
                  </a:moveTo>
                  <a:lnTo>
                    <a:pt x="1962" y="3100"/>
                  </a:lnTo>
                  <a:lnTo>
                    <a:pt x="1962" y="3032"/>
                  </a:lnTo>
                  <a:lnTo>
                    <a:pt x="2166" y="3032"/>
                  </a:lnTo>
                  <a:lnTo>
                    <a:pt x="2166" y="3100"/>
                  </a:lnTo>
                  <a:close/>
                  <a:moveTo>
                    <a:pt x="1894" y="3100"/>
                  </a:moveTo>
                  <a:lnTo>
                    <a:pt x="1690" y="3100"/>
                  </a:lnTo>
                  <a:lnTo>
                    <a:pt x="1690" y="3032"/>
                  </a:lnTo>
                  <a:lnTo>
                    <a:pt x="1894" y="3032"/>
                  </a:lnTo>
                  <a:lnTo>
                    <a:pt x="1894" y="3100"/>
                  </a:lnTo>
                  <a:close/>
                  <a:moveTo>
                    <a:pt x="1622" y="3100"/>
                  </a:moveTo>
                  <a:lnTo>
                    <a:pt x="1498" y="3100"/>
                  </a:lnTo>
                  <a:lnTo>
                    <a:pt x="1429" y="3099"/>
                  </a:lnTo>
                  <a:lnTo>
                    <a:pt x="1415" y="3098"/>
                  </a:lnTo>
                  <a:lnTo>
                    <a:pt x="1420" y="3030"/>
                  </a:lnTo>
                  <a:lnTo>
                    <a:pt x="1431" y="3031"/>
                  </a:lnTo>
                  <a:lnTo>
                    <a:pt x="1498" y="3032"/>
                  </a:lnTo>
                  <a:lnTo>
                    <a:pt x="1622" y="3032"/>
                  </a:lnTo>
                  <a:lnTo>
                    <a:pt x="1622" y="3100"/>
                  </a:lnTo>
                  <a:close/>
                  <a:moveTo>
                    <a:pt x="1346" y="3092"/>
                  </a:moveTo>
                  <a:lnTo>
                    <a:pt x="1292" y="3085"/>
                  </a:lnTo>
                  <a:lnTo>
                    <a:pt x="1225" y="3073"/>
                  </a:lnTo>
                  <a:lnTo>
                    <a:pt x="1159" y="3058"/>
                  </a:lnTo>
                  <a:lnTo>
                    <a:pt x="1140" y="3053"/>
                  </a:lnTo>
                  <a:lnTo>
                    <a:pt x="1159" y="2987"/>
                  </a:lnTo>
                  <a:lnTo>
                    <a:pt x="1175" y="2992"/>
                  </a:lnTo>
                  <a:lnTo>
                    <a:pt x="1237" y="3006"/>
                  </a:lnTo>
                  <a:lnTo>
                    <a:pt x="1301" y="3017"/>
                  </a:lnTo>
                  <a:lnTo>
                    <a:pt x="1354" y="3024"/>
                  </a:lnTo>
                  <a:lnTo>
                    <a:pt x="1346" y="3092"/>
                  </a:lnTo>
                  <a:close/>
                  <a:moveTo>
                    <a:pt x="1074" y="3033"/>
                  </a:moveTo>
                  <a:lnTo>
                    <a:pt x="1031" y="3018"/>
                  </a:lnTo>
                  <a:lnTo>
                    <a:pt x="970" y="2994"/>
                  </a:lnTo>
                  <a:lnTo>
                    <a:pt x="909" y="2967"/>
                  </a:lnTo>
                  <a:lnTo>
                    <a:pt x="881" y="2952"/>
                  </a:lnTo>
                  <a:lnTo>
                    <a:pt x="912" y="2892"/>
                  </a:lnTo>
                  <a:lnTo>
                    <a:pt x="937" y="2905"/>
                  </a:lnTo>
                  <a:lnTo>
                    <a:pt x="995" y="2931"/>
                  </a:lnTo>
                  <a:lnTo>
                    <a:pt x="1053" y="2954"/>
                  </a:lnTo>
                  <a:lnTo>
                    <a:pt x="1096" y="2968"/>
                  </a:lnTo>
                  <a:lnTo>
                    <a:pt x="1074" y="3033"/>
                  </a:lnTo>
                  <a:close/>
                  <a:moveTo>
                    <a:pt x="820" y="2919"/>
                  </a:moveTo>
                  <a:lnTo>
                    <a:pt x="794" y="2904"/>
                  </a:lnTo>
                  <a:lnTo>
                    <a:pt x="739" y="2869"/>
                  </a:lnTo>
                  <a:lnTo>
                    <a:pt x="685" y="2831"/>
                  </a:lnTo>
                  <a:lnTo>
                    <a:pt x="648" y="2801"/>
                  </a:lnTo>
                  <a:lnTo>
                    <a:pt x="689" y="2748"/>
                  </a:lnTo>
                  <a:lnTo>
                    <a:pt x="725" y="2775"/>
                  </a:lnTo>
                  <a:lnTo>
                    <a:pt x="775" y="2811"/>
                  </a:lnTo>
                  <a:lnTo>
                    <a:pt x="828" y="2845"/>
                  </a:lnTo>
                  <a:lnTo>
                    <a:pt x="854" y="2860"/>
                  </a:lnTo>
                  <a:lnTo>
                    <a:pt x="820" y="2919"/>
                  </a:lnTo>
                  <a:close/>
                  <a:moveTo>
                    <a:pt x="594" y="2756"/>
                  </a:moveTo>
                  <a:lnTo>
                    <a:pt x="584" y="2748"/>
                  </a:lnTo>
                  <a:lnTo>
                    <a:pt x="537" y="2703"/>
                  </a:lnTo>
                  <a:lnTo>
                    <a:pt x="492" y="2655"/>
                  </a:lnTo>
                  <a:lnTo>
                    <a:pt x="449" y="2606"/>
                  </a:lnTo>
                  <a:lnTo>
                    <a:pt x="501" y="2562"/>
                  </a:lnTo>
                  <a:lnTo>
                    <a:pt x="541" y="2609"/>
                  </a:lnTo>
                  <a:lnTo>
                    <a:pt x="584" y="2653"/>
                  </a:lnTo>
                  <a:lnTo>
                    <a:pt x="629" y="2696"/>
                  </a:lnTo>
                  <a:lnTo>
                    <a:pt x="639" y="2705"/>
                  </a:lnTo>
                  <a:lnTo>
                    <a:pt x="594" y="2756"/>
                  </a:lnTo>
                  <a:close/>
                  <a:moveTo>
                    <a:pt x="405" y="2550"/>
                  </a:moveTo>
                  <a:lnTo>
                    <a:pt x="371" y="2501"/>
                  </a:lnTo>
                  <a:lnTo>
                    <a:pt x="335" y="2446"/>
                  </a:lnTo>
                  <a:lnTo>
                    <a:pt x="302" y="2389"/>
                  </a:lnTo>
                  <a:lnTo>
                    <a:pt x="294" y="2373"/>
                  </a:lnTo>
                  <a:lnTo>
                    <a:pt x="355" y="2342"/>
                  </a:lnTo>
                  <a:lnTo>
                    <a:pt x="361" y="2355"/>
                  </a:lnTo>
                  <a:lnTo>
                    <a:pt x="393" y="2410"/>
                  </a:lnTo>
                  <a:lnTo>
                    <a:pt x="426" y="2462"/>
                  </a:lnTo>
                  <a:lnTo>
                    <a:pt x="461" y="2511"/>
                  </a:lnTo>
                  <a:lnTo>
                    <a:pt x="405" y="2550"/>
                  </a:lnTo>
                  <a:close/>
                  <a:moveTo>
                    <a:pt x="264" y="2311"/>
                  </a:moveTo>
                  <a:lnTo>
                    <a:pt x="245" y="2270"/>
                  </a:lnTo>
                  <a:lnTo>
                    <a:pt x="221" y="2208"/>
                  </a:lnTo>
                  <a:lnTo>
                    <a:pt x="200" y="2145"/>
                  </a:lnTo>
                  <a:lnTo>
                    <a:pt x="191" y="2115"/>
                  </a:lnTo>
                  <a:lnTo>
                    <a:pt x="256" y="2097"/>
                  </a:lnTo>
                  <a:lnTo>
                    <a:pt x="264" y="2124"/>
                  </a:lnTo>
                  <a:lnTo>
                    <a:pt x="284" y="2184"/>
                  </a:lnTo>
                  <a:lnTo>
                    <a:pt x="307" y="2242"/>
                  </a:lnTo>
                  <a:lnTo>
                    <a:pt x="326" y="2283"/>
                  </a:lnTo>
                  <a:lnTo>
                    <a:pt x="264" y="2311"/>
                  </a:lnTo>
                  <a:close/>
                  <a:moveTo>
                    <a:pt x="173" y="2048"/>
                  </a:moveTo>
                  <a:lnTo>
                    <a:pt x="166" y="2015"/>
                  </a:lnTo>
                  <a:lnTo>
                    <a:pt x="154" y="1948"/>
                  </a:lnTo>
                  <a:lnTo>
                    <a:pt x="145" y="1880"/>
                  </a:lnTo>
                  <a:lnTo>
                    <a:pt x="142" y="1841"/>
                  </a:lnTo>
                  <a:lnTo>
                    <a:pt x="210" y="1836"/>
                  </a:lnTo>
                  <a:lnTo>
                    <a:pt x="212" y="1871"/>
                  </a:lnTo>
                  <a:lnTo>
                    <a:pt x="221" y="1936"/>
                  </a:lnTo>
                  <a:lnTo>
                    <a:pt x="232" y="2000"/>
                  </a:lnTo>
                  <a:lnTo>
                    <a:pt x="240" y="2033"/>
                  </a:lnTo>
                  <a:lnTo>
                    <a:pt x="173" y="2048"/>
                  </a:lnTo>
                  <a:close/>
                  <a:moveTo>
                    <a:pt x="139" y="1772"/>
                  </a:moveTo>
                  <a:lnTo>
                    <a:pt x="138" y="1741"/>
                  </a:lnTo>
                  <a:lnTo>
                    <a:pt x="138" y="1567"/>
                  </a:lnTo>
                  <a:lnTo>
                    <a:pt x="206" y="1567"/>
                  </a:lnTo>
                  <a:lnTo>
                    <a:pt x="206" y="1739"/>
                  </a:lnTo>
                  <a:lnTo>
                    <a:pt x="207" y="1770"/>
                  </a:lnTo>
                  <a:lnTo>
                    <a:pt x="139" y="1772"/>
                  </a:lnTo>
                  <a:close/>
                  <a:moveTo>
                    <a:pt x="138" y="1499"/>
                  </a:moveTo>
                  <a:lnTo>
                    <a:pt x="138" y="1295"/>
                  </a:lnTo>
                  <a:lnTo>
                    <a:pt x="206" y="1295"/>
                  </a:lnTo>
                  <a:lnTo>
                    <a:pt x="206" y="1499"/>
                  </a:lnTo>
                  <a:lnTo>
                    <a:pt x="138" y="1499"/>
                  </a:lnTo>
                  <a:close/>
                  <a:moveTo>
                    <a:pt x="138" y="1227"/>
                  </a:moveTo>
                  <a:lnTo>
                    <a:pt x="138" y="1023"/>
                  </a:lnTo>
                  <a:lnTo>
                    <a:pt x="206" y="1023"/>
                  </a:lnTo>
                  <a:lnTo>
                    <a:pt x="206" y="1227"/>
                  </a:lnTo>
                  <a:lnTo>
                    <a:pt x="138" y="1227"/>
                  </a:lnTo>
                  <a:close/>
                  <a:moveTo>
                    <a:pt x="138" y="955"/>
                  </a:moveTo>
                  <a:lnTo>
                    <a:pt x="138" y="751"/>
                  </a:lnTo>
                  <a:lnTo>
                    <a:pt x="206" y="751"/>
                  </a:lnTo>
                  <a:lnTo>
                    <a:pt x="206" y="955"/>
                  </a:lnTo>
                  <a:lnTo>
                    <a:pt x="138" y="955"/>
                  </a:lnTo>
                  <a:close/>
                  <a:moveTo>
                    <a:pt x="138" y="683"/>
                  </a:moveTo>
                  <a:lnTo>
                    <a:pt x="138" y="484"/>
                  </a:lnTo>
                  <a:lnTo>
                    <a:pt x="172" y="518"/>
                  </a:lnTo>
                  <a:lnTo>
                    <a:pt x="167" y="518"/>
                  </a:lnTo>
                  <a:lnTo>
                    <a:pt x="167" y="450"/>
                  </a:lnTo>
                  <a:lnTo>
                    <a:pt x="172" y="450"/>
                  </a:lnTo>
                  <a:cubicBezTo>
                    <a:pt x="191" y="450"/>
                    <a:pt x="206" y="465"/>
                    <a:pt x="206" y="484"/>
                  </a:cubicBezTo>
                  <a:lnTo>
                    <a:pt x="206" y="683"/>
                  </a:lnTo>
                  <a:lnTo>
                    <a:pt x="138" y="683"/>
                  </a:lnTo>
                  <a:close/>
                  <a:moveTo>
                    <a:pt x="99" y="518"/>
                  </a:moveTo>
                  <a:lnTo>
                    <a:pt x="35" y="518"/>
                  </a:lnTo>
                  <a:cubicBezTo>
                    <a:pt x="23" y="518"/>
                    <a:pt x="11" y="511"/>
                    <a:pt x="5" y="500"/>
                  </a:cubicBezTo>
                  <a:cubicBezTo>
                    <a:pt x="0" y="489"/>
                    <a:pt x="0" y="475"/>
                    <a:pt x="7" y="465"/>
                  </a:cubicBezTo>
                  <a:lnTo>
                    <a:pt x="86" y="348"/>
                  </a:lnTo>
                  <a:lnTo>
                    <a:pt x="142" y="387"/>
                  </a:lnTo>
                  <a:lnTo>
                    <a:pt x="64" y="503"/>
                  </a:lnTo>
                  <a:lnTo>
                    <a:pt x="35" y="450"/>
                  </a:lnTo>
                  <a:lnTo>
                    <a:pt x="99" y="450"/>
                  </a:lnTo>
                  <a:lnTo>
                    <a:pt x="99" y="518"/>
                  </a:lnTo>
                  <a:close/>
                  <a:moveTo>
                    <a:pt x="124" y="292"/>
                  </a:moveTo>
                  <a:lnTo>
                    <a:pt x="239" y="123"/>
                  </a:lnTo>
                  <a:lnTo>
                    <a:pt x="295" y="161"/>
                  </a:lnTo>
                  <a:lnTo>
                    <a:pt x="181" y="330"/>
                  </a:lnTo>
                  <a:lnTo>
                    <a:pt x="124" y="292"/>
                  </a:lnTo>
                  <a:close/>
                  <a:moveTo>
                    <a:pt x="277" y="67"/>
                  </a:moveTo>
                  <a:lnTo>
                    <a:pt x="312" y="15"/>
                  </a:lnTo>
                  <a:cubicBezTo>
                    <a:pt x="318" y="6"/>
                    <a:pt x="328" y="0"/>
                    <a:pt x="340" y="0"/>
                  </a:cubicBezTo>
                  <a:cubicBezTo>
                    <a:pt x="351" y="0"/>
                    <a:pt x="362" y="6"/>
                    <a:pt x="368" y="15"/>
                  </a:cubicBezTo>
                  <a:lnTo>
                    <a:pt x="447" y="133"/>
                  </a:lnTo>
                  <a:lnTo>
                    <a:pt x="391" y="171"/>
                  </a:lnTo>
                  <a:lnTo>
                    <a:pt x="312" y="54"/>
                  </a:lnTo>
                  <a:lnTo>
                    <a:pt x="368" y="54"/>
                  </a:lnTo>
                  <a:lnTo>
                    <a:pt x="333" y="105"/>
                  </a:lnTo>
                  <a:lnTo>
                    <a:pt x="277" y="67"/>
                  </a:lnTo>
                  <a:close/>
                  <a:moveTo>
                    <a:pt x="485" y="189"/>
                  </a:moveTo>
                  <a:lnTo>
                    <a:pt x="600" y="358"/>
                  </a:lnTo>
                  <a:lnTo>
                    <a:pt x="543" y="396"/>
                  </a:lnTo>
                  <a:lnTo>
                    <a:pt x="429" y="227"/>
                  </a:lnTo>
                  <a:lnTo>
                    <a:pt x="485" y="189"/>
                  </a:lnTo>
                  <a:close/>
                  <a:moveTo>
                    <a:pt x="638" y="415"/>
                  </a:moveTo>
                  <a:lnTo>
                    <a:pt x="672" y="465"/>
                  </a:lnTo>
                  <a:cubicBezTo>
                    <a:pt x="679" y="475"/>
                    <a:pt x="680" y="489"/>
                    <a:pt x="674" y="500"/>
                  </a:cubicBezTo>
                  <a:cubicBezTo>
                    <a:pt x="668" y="511"/>
                    <a:pt x="656" y="518"/>
                    <a:pt x="644" y="518"/>
                  </a:cubicBezTo>
                  <a:lnTo>
                    <a:pt x="507" y="518"/>
                  </a:lnTo>
                  <a:lnTo>
                    <a:pt x="541" y="484"/>
                  </a:lnTo>
                  <a:lnTo>
                    <a:pt x="541" y="491"/>
                  </a:lnTo>
                  <a:lnTo>
                    <a:pt x="473" y="491"/>
                  </a:lnTo>
                  <a:lnTo>
                    <a:pt x="473" y="484"/>
                  </a:lnTo>
                  <a:cubicBezTo>
                    <a:pt x="473" y="465"/>
                    <a:pt x="489" y="450"/>
                    <a:pt x="507" y="450"/>
                  </a:cubicBezTo>
                  <a:lnTo>
                    <a:pt x="644" y="450"/>
                  </a:lnTo>
                  <a:lnTo>
                    <a:pt x="616" y="503"/>
                  </a:lnTo>
                  <a:lnTo>
                    <a:pt x="582" y="453"/>
                  </a:lnTo>
                  <a:lnTo>
                    <a:pt x="638" y="415"/>
                  </a:lnTo>
                  <a:close/>
                  <a:moveTo>
                    <a:pt x="541" y="559"/>
                  </a:moveTo>
                  <a:lnTo>
                    <a:pt x="541" y="763"/>
                  </a:lnTo>
                  <a:lnTo>
                    <a:pt x="473" y="763"/>
                  </a:lnTo>
                  <a:lnTo>
                    <a:pt x="473" y="559"/>
                  </a:lnTo>
                  <a:lnTo>
                    <a:pt x="541" y="559"/>
                  </a:lnTo>
                  <a:close/>
                  <a:moveTo>
                    <a:pt x="541" y="831"/>
                  </a:moveTo>
                  <a:lnTo>
                    <a:pt x="541" y="1035"/>
                  </a:lnTo>
                  <a:lnTo>
                    <a:pt x="473" y="1035"/>
                  </a:lnTo>
                  <a:lnTo>
                    <a:pt x="473" y="831"/>
                  </a:lnTo>
                  <a:lnTo>
                    <a:pt x="541" y="831"/>
                  </a:lnTo>
                  <a:close/>
                  <a:moveTo>
                    <a:pt x="541" y="1103"/>
                  </a:moveTo>
                  <a:lnTo>
                    <a:pt x="541" y="1307"/>
                  </a:lnTo>
                  <a:lnTo>
                    <a:pt x="473" y="1307"/>
                  </a:lnTo>
                  <a:lnTo>
                    <a:pt x="473" y="1103"/>
                  </a:lnTo>
                  <a:lnTo>
                    <a:pt x="541" y="1103"/>
                  </a:lnTo>
                  <a:close/>
                  <a:moveTo>
                    <a:pt x="541" y="1375"/>
                  </a:moveTo>
                  <a:lnTo>
                    <a:pt x="541" y="1579"/>
                  </a:lnTo>
                  <a:lnTo>
                    <a:pt x="473" y="1579"/>
                  </a:lnTo>
                  <a:lnTo>
                    <a:pt x="473" y="1375"/>
                  </a:lnTo>
                  <a:lnTo>
                    <a:pt x="541" y="1375"/>
                  </a:lnTo>
                  <a:close/>
                  <a:moveTo>
                    <a:pt x="541" y="1647"/>
                  </a:moveTo>
                  <a:lnTo>
                    <a:pt x="541" y="1740"/>
                  </a:lnTo>
                  <a:lnTo>
                    <a:pt x="543" y="1790"/>
                  </a:lnTo>
                  <a:lnTo>
                    <a:pt x="546" y="1839"/>
                  </a:lnTo>
                  <a:lnTo>
                    <a:pt x="547" y="1846"/>
                  </a:lnTo>
                  <a:lnTo>
                    <a:pt x="480" y="1855"/>
                  </a:lnTo>
                  <a:lnTo>
                    <a:pt x="479" y="1844"/>
                  </a:lnTo>
                  <a:lnTo>
                    <a:pt x="475" y="1792"/>
                  </a:lnTo>
                  <a:lnTo>
                    <a:pt x="473" y="1740"/>
                  </a:lnTo>
                  <a:lnTo>
                    <a:pt x="473" y="1647"/>
                  </a:lnTo>
                  <a:lnTo>
                    <a:pt x="541" y="1647"/>
                  </a:lnTo>
                  <a:close/>
                  <a:moveTo>
                    <a:pt x="557" y="1912"/>
                  </a:moveTo>
                  <a:lnTo>
                    <a:pt x="561" y="1934"/>
                  </a:lnTo>
                  <a:lnTo>
                    <a:pt x="572" y="1980"/>
                  </a:lnTo>
                  <a:lnTo>
                    <a:pt x="585" y="2025"/>
                  </a:lnTo>
                  <a:lnTo>
                    <a:pt x="600" y="2070"/>
                  </a:lnTo>
                  <a:lnTo>
                    <a:pt x="612" y="2101"/>
                  </a:lnTo>
                  <a:lnTo>
                    <a:pt x="549" y="2126"/>
                  </a:lnTo>
                  <a:lnTo>
                    <a:pt x="536" y="2092"/>
                  </a:lnTo>
                  <a:lnTo>
                    <a:pt x="519" y="2044"/>
                  </a:lnTo>
                  <a:lnTo>
                    <a:pt x="506" y="1995"/>
                  </a:lnTo>
                  <a:lnTo>
                    <a:pt x="494" y="1946"/>
                  </a:lnTo>
                  <a:lnTo>
                    <a:pt x="490" y="1924"/>
                  </a:lnTo>
                  <a:lnTo>
                    <a:pt x="557" y="1912"/>
                  </a:lnTo>
                  <a:close/>
                  <a:moveTo>
                    <a:pt x="639" y="2160"/>
                  </a:moveTo>
                  <a:lnTo>
                    <a:pt x="657" y="2197"/>
                  </a:lnTo>
                  <a:lnTo>
                    <a:pt x="680" y="2237"/>
                  </a:lnTo>
                  <a:lnTo>
                    <a:pt x="705" y="2276"/>
                  </a:lnTo>
                  <a:lnTo>
                    <a:pt x="732" y="2313"/>
                  </a:lnTo>
                  <a:lnTo>
                    <a:pt x="743" y="2327"/>
                  </a:lnTo>
                  <a:lnTo>
                    <a:pt x="690" y="2369"/>
                  </a:lnTo>
                  <a:lnTo>
                    <a:pt x="677" y="2353"/>
                  </a:lnTo>
                  <a:lnTo>
                    <a:pt x="648" y="2313"/>
                  </a:lnTo>
                  <a:lnTo>
                    <a:pt x="622" y="2271"/>
                  </a:lnTo>
                  <a:lnTo>
                    <a:pt x="597" y="2228"/>
                  </a:lnTo>
                  <a:lnTo>
                    <a:pt x="578" y="2191"/>
                  </a:lnTo>
                  <a:lnTo>
                    <a:pt x="639" y="2160"/>
                  </a:lnTo>
                  <a:close/>
                  <a:moveTo>
                    <a:pt x="785" y="2378"/>
                  </a:moveTo>
                  <a:lnTo>
                    <a:pt x="791" y="2384"/>
                  </a:lnTo>
                  <a:lnTo>
                    <a:pt x="822" y="2418"/>
                  </a:lnTo>
                  <a:lnTo>
                    <a:pt x="856" y="2449"/>
                  </a:lnTo>
                  <a:lnTo>
                    <a:pt x="891" y="2479"/>
                  </a:lnTo>
                  <a:lnTo>
                    <a:pt x="926" y="2507"/>
                  </a:lnTo>
                  <a:lnTo>
                    <a:pt x="930" y="2510"/>
                  </a:lnTo>
                  <a:lnTo>
                    <a:pt x="891" y="2565"/>
                  </a:lnTo>
                  <a:lnTo>
                    <a:pt x="884" y="2561"/>
                  </a:lnTo>
                  <a:lnTo>
                    <a:pt x="846" y="2531"/>
                  </a:lnTo>
                  <a:lnTo>
                    <a:pt x="809" y="2498"/>
                  </a:lnTo>
                  <a:lnTo>
                    <a:pt x="773" y="2464"/>
                  </a:lnTo>
                  <a:lnTo>
                    <a:pt x="739" y="2429"/>
                  </a:lnTo>
                  <a:lnTo>
                    <a:pt x="734" y="2423"/>
                  </a:lnTo>
                  <a:lnTo>
                    <a:pt x="785" y="2378"/>
                  </a:lnTo>
                  <a:close/>
                  <a:moveTo>
                    <a:pt x="985" y="2547"/>
                  </a:moveTo>
                  <a:lnTo>
                    <a:pt x="1003" y="2559"/>
                  </a:lnTo>
                  <a:lnTo>
                    <a:pt x="1043" y="2582"/>
                  </a:lnTo>
                  <a:lnTo>
                    <a:pt x="1084" y="2603"/>
                  </a:lnTo>
                  <a:lnTo>
                    <a:pt x="1127" y="2622"/>
                  </a:lnTo>
                  <a:lnTo>
                    <a:pt x="1161" y="2636"/>
                  </a:lnTo>
                  <a:lnTo>
                    <a:pt x="1136" y="2699"/>
                  </a:lnTo>
                  <a:lnTo>
                    <a:pt x="1099" y="2684"/>
                  </a:lnTo>
                  <a:lnTo>
                    <a:pt x="1053" y="2664"/>
                  </a:lnTo>
                  <a:lnTo>
                    <a:pt x="1009" y="2641"/>
                  </a:lnTo>
                  <a:lnTo>
                    <a:pt x="966" y="2616"/>
                  </a:lnTo>
                  <a:lnTo>
                    <a:pt x="948" y="2605"/>
                  </a:lnTo>
                  <a:lnTo>
                    <a:pt x="985" y="2547"/>
                  </a:lnTo>
                  <a:close/>
                  <a:moveTo>
                    <a:pt x="1222" y="2657"/>
                  </a:moveTo>
                  <a:lnTo>
                    <a:pt x="1260" y="2667"/>
                  </a:lnTo>
                  <a:lnTo>
                    <a:pt x="1306" y="2678"/>
                  </a:lnTo>
                  <a:lnTo>
                    <a:pt x="1353" y="2686"/>
                  </a:lnTo>
                  <a:lnTo>
                    <a:pt x="1401" y="2693"/>
                  </a:lnTo>
                  <a:lnTo>
                    <a:pt x="1415" y="2693"/>
                  </a:lnTo>
                  <a:lnTo>
                    <a:pt x="1410" y="2761"/>
                  </a:lnTo>
                  <a:lnTo>
                    <a:pt x="1393" y="2760"/>
                  </a:lnTo>
                  <a:lnTo>
                    <a:pt x="1341" y="2753"/>
                  </a:lnTo>
                  <a:lnTo>
                    <a:pt x="1291" y="2744"/>
                  </a:lnTo>
                  <a:lnTo>
                    <a:pt x="1241" y="2733"/>
                  </a:lnTo>
                  <a:lnTo>
                    <a:pt x="1203" y="2722"/>
                  </a:lnTo>
                  <a:lnTo>
                    <a:pt x="1222" y="2657"/>
                  </a:lnTo>
                  <a:close/>
                  <a:moveTo>
                    <a:pt x="1481" y="2697"/>
                  </a:moveTo>
                  <a:lnTo>
                    <a:pt x="1499" y="2697"/>
                  </a:lnTo>
                  <a:lnTo>
                    <a:pt x="1685" y="2697"/>
                  </a:lnTo>
                  <a:lnTo>
                    <a:pt x="1685" y="2765"/>
                  </a:lnTo>
                  <a:lnTo>
                    <a:pt x="1498" y="2765"/>
                  </a:lnTo>
                  <a:lnTo>
                    <a:pt x="1480" y="2765"/>
                  </a:lnTo>
                  <a:lnTo>
                    <a:pt x="1481" y="2697"/>
                  </a:lnTo>
                  <a:close/>
                  <a:moveTo>
                    <a:pt x="1753" y="2697"/>
                  </a:moveTo>
                  <a:lnTo>
                    <a:pt x="1957" y="2697"/>
                  </a:lnTo>
                  <a:lnTo>
                    <a:pt x="1957" y="2765"/>
                  </a:lnTo>
                  <a:lnTo>
                    <a:pt x="1753" y="2765"/>
                  </a:lnTo>
                  <a:lnTo>
                    <a:pt x="1753" y="2697"/>
                  </a:lnTo>
                  <a:close/>
                  <a:moveTo>
                    <a:pt x="2025" y="2697"/>
                  </a:moveTo>
                  <a:lnTo>
                    <a:pt x="2229" y="2697"/>
                  </a:lnTo>
                  <a:lnTo>
                    <a:pt x="2229" y="2765"/>
                  </a:lnTo>
                  <a:lnTo>
                    <a:pt x="2025" y="2765"/>
                  </a:lnTo>
                  <a:lnTo>
                    <a:pt x="2025" y="2697"/>
                  </a:lnTo>
                  <a:close/>
                  <a:moveTo>
                    <a:pt x="2297" y="2697"/>
                  </a:moveTo>
                  <a:lnTo>
                    <a:pt x="2501" y="2697"/>
                  </a:lnTo>
                  <a:lnTo>
                    <a:pt x="2501" y="2765"/>
                  </a:lnTo>
                  <a:lnTo>
                    <a:pt x="2297" y="2765"/>
                  </a:lnTo>
                  <a:lnTo>
                    <a:pt x="2297" y="2697"/>
                  </a:lnTo>
                  <a:close/>
                  <a:moveTo>
                    <a:pt x="2569" y="2697"/>
                  </a:moveTo>
                  <a:lnTo>
                    <a:pt x="2773" y="2697"/>
                  </a:lnTo>
                  <a:lnTo>
                    <a:pt x="2773" y="2765"/>
                  </a:lnTo>
                  <a:lnTo>
                    <a:pt x="2569" y="2765"/>
                  </a:lnTo>
                  <a:lnTo>
                    <a:pt x="2569" y="2697"/>
                  </a:lnTo>
                  <a:close/>
                  <a:moveTo>
                    <a:pt x="2841" y="2697"/>
                  </a:moveTo>
                  <a:lnTo>
                    <a:pt x="3045" y="2697"/>
                  </a:lnTo>
                  <a:lnTo>
                    <a:pt x="3045" y="2765"/>
                  </a:lnTo>
                  <a:lnTo>
                    <a:pt x="2841" y="2765"/>
                  </a:lnTo>
                  <a:lnTo>
                    <a:pt x="2841" y="2697"/>
                  </a:lnTo>
                  <a:close/>
                  <a:moveTo>
                    <a:pt x="3113" y="2697"/>
                  </a:moveTo>
                  <a:lnTo>
                    <a:pt x="3317" y="2697"/>
                  </a:lnTo>
                  <a:lnTo>
                    <a:pt x="3317" y="2765"/>
                  </a:lnTo>
                  <a:lnTo>
                    <a:pt x="3113" y="2765"/>
                  </a:lnTo>
                  <a:lnTo>
                    <a:pt x="3113" y="2697"/>
                  </a:lnTo>
                  <a:close/>
                  <a:moveTo>
                    <a:pt x="3385" y="2697"/>
                  </a:moveTo>
                  <a:lnTo>
                    <a:pt x="3589" y="2697"/>
                  </a:lnTo>
                  <a:lnTo>
                    <a:pt x="3589" y="2765"/>
                  </a:lnTo>
                  <a:lnTo>
                    <a:pt x="3385" y="2765"/>
                  </a:lnTo>
                  <a:lnTo>
                    <a:pt x="3385" y="2697"/>
                  </a:lnTo>
                  <a:close/>
                  <a:moveTo>
                    <a:pt x="3657" y="2697"/>
                  </a:moveTo>
                  <a:lnTo>
                    <a:pt x="3861" y="2697"/>
                  </a:lnTo>
                  <a:lnTo>
                    <a:pt x="3861" y="2765"/>
                  </a:lnTo>
                  <a:lnTo>
                    <a:pt x="3657" y="2765"/>
                  </a:lnTo>
                  <a:lnTo>
                    <a:pt x="3657" y="2697"/>
                  </a:lnTo>
                  <a:close/>
                  <a:moveTo>
                    <a:pt x="3929" y="2697"/>
                  </a:moveTo>
                  <a:lnTo>
                    <a:pt x="4133" y="2697"/>
                  </a:lnTo>
                  <a:lnTo>
                    <a:pt x="4133" y="2765"/>
                  </a:lnTo>
                  <a:lnTo>
                    <a:pt x="3929" y="2765"/>
                  </a:lnTo>
                  <a:lnTo>
                    <a:pt x="3929" y="2697"/>
                  </a:lnTo>
                  <a:close/>
                  <a:moveTo>
                    <a:pt x="4201" y="2697"/>
                  </a:moveTo>
                  <a:lnTo>
                    <a:pt x="4405" y="2697"/>
                  </a:lnTo>
                  <a:lnTo>
                    <a:pt x="4405" y="2765"/>
                  </a:lnTo>
                  <a:lnTo>
                    <a:pt x="4201" y="2765"/>
                  </a:lnTo>
                  <a:lnTo>
                    <a:pt x="4201" y="2697"/>
                  </a:lnTo>
                  <a:close/>
                  <a:moveTo>
                    <a:pt x="4473" y="2697"/>
                  </a:moveTo>
                  <a:lnTo>
                    <a:pt x="4677" y="2697"/>
                  </a:lnTo>
                  <a:lnTo>
                    <a:pt x="4677" y="2765"/>
                  </a:lnTo>
                  <a:lnTo>
                    <a:pt x="4473" y="2765"/>
                  </a:lnTo>
                  <a:lnTo>
                    <a:pt x="4473" y="2697"/>
                  </a:lnTo>
                  <a:close/>
                  <a:moveTo>
                    <a:pt x="4745" y="2697"/>
                  </a:moveTo>
                  <a:lnTo>
                    <a:pt x="4949" y="2697"/>
                  </a:lnTo>
                  <a:lnTo>
                    <a:pt x="4949" y="2765"/>
                  </a:lnTo>
                  <a:lnTo>
                    <a:pt x="4745" y="2765"/>
                  </a:lnTo>
                  <a:lnTo>
                    <a:pt x="4745" y="2697"/>
                  </a:lnTo>
                  <a:close/>
                  <a:moveTo>
                    <a:pt x="5017" y="2697"/>
                  </a:moveTo>
                  <a:lnTo>
                    <a:pt x="5221" y="2697"/>
                  </a:lnTo>
                  <a:lnTo>
                    <a:pt x="5221" y="2765"/>
                  </a:lnTo>
                  <a:lnTo>
                    <a:pt x="5017" y="2765"/>
                  </a:lnTo>
                  <a:lnTo>
                    <a:pt x="5017" y="2697"/>
                  </a:lnTo>
                  <a:close/>
                  <a:moveTo>
                    <a:pt x="5289" y="2697"/>
                  </a:moveTo>
                  <a:lnTo>
                    <a:pt x="5493" y="2697"/>
                  </a:lnTo>
                  <a:lnTo>
                    <a:pt x="5493" y="2765"/>
                  </a:lnTo>
                  <a:lnTo>
                    <a:pt x="5289" y="2765"/>
                  </a:lnTo>
                  <a:lnTo>
                    <a:pt x="5289" y="2697"/>
                  </a:lnTo>
                  <a:close/>
                  <a:moveTo>
                    <a:pt x="5561" y="2697"/>
                  </a:moveTo>
                  <a:lnTo>
                    <a:pt x="5765" y="2697"/>
                  </a:lnTo>
                  <a:lnTo>
                    <a:pt x="5765" y="2765"/>
                  </a:lnTo>
                  <a:lnTo>
                    <a:pt x="5561" y="2765"/>
                  </a:lnTo>
                  <a:lnTo>
                    <a:pt x="5561" y="2697"/>
                  </a:lnTo>
                  <a:close/>
                  <a:moveTo>
                    <a:pt x="5833" y="2697"/>
                  </a:moveTo>
                  <a:lnTo>
                    <a:pt x="6037" y="2697"/>
                  </a:lnTo>
                  <a:lnTo>
                    <a:pt x="6037" y="2765"/>
                  </a:lnTo>
                  <a:lnTo>
                    <a:pt x="5833" y="2765"/>
                  </a:lnTo>
                  <a:lnTo>
                    <a:pt x="5833" y="2697"/>
                  </a:lnTo>
                  <a:close/>
                  <a:moveTo>
                    <a:pt x="6105" y="2697"/>
                  </a:moveTo>
                  <a:lnTo>
                    <a:pt x="6309" y="2697"/>
                  </a:lnTo>
                  <a:lnTo>
                    <a:pt x="6309" y="2765"/>
                  </a:lnTo>
                  <a:lnTo>
                    <a:pt x="6105" y="2765"/>
                  </a:lnTo>
                  <a:lnTo>
                    <a:pt x="6105" y="2697"/>
                  </a:lnTo>
                  <a:close/>
                  <a:moveTo>
                    <a:pt x="6377" y="2697"/>
                  </a:moveTo>
                  <a:lnTo>
                    <a:pt x="6581" y="2697"/>
                  </a:lnTo>
                  <a:lnTo>
                    <a:pt x="6581" y="2765"/>
                  </a:lnTo>
                  <a:lnTo>
                    <a:pt x="6377" y="2765"/>
                  </a:lnTo>
                  <a:lnTo>
                    <a:pt x="6377" y="2697"/>
                  </a:lnTo>
                  <a:close/>
                  <a:moveTo>
                    <a:pt x="6649" y="2697"/>
                  </a:moveTo>
                  <a:lnTo>
                    <a:pt x="6853" y="2697"/>
                  </a:lnTo>
                  <a:lnTo>
                    <a:pt x="6853" y="2765"/>
                  </a:lnTo>
                  <a:lnTo>
                    <a:pt x="6649" y="2765"/>
                  </a:lnTo>
                  <a:lnTo>
                    <a:pt x="6649" y="2697"/>
                  </a:lnTo>
                  <a:close/>
                  <a:moveTo>
                    <a:pt x="6921" y="2697"/>
                  </a:moveTo>
                  <a:lnTo>
                    <a:pt x="7125" y="2697"/>
                  </a:lnTo>
                  <a:lnTo>
                    <a:pt x="7125" y="2765"/>
                  </a:lnTo>
                  <a:lnTo>
                    <a:pt x="6921" y="2765"/>
                  </a:lnTo>
                  <a:lnTo>
                    <a:pt x="6921" y="2697"/>
                  </a:lnTo>
                  <a:close/>
                  <a:moveTo>
                    <a:pt x="7193" y="2697"/>
                  </a:moveTo>
                  <a:lnTo>
                    <a:pt x="7397" y="2697"/>
                  </a:lnTo>
                  <a:lnTo>
                    <a:pt x="7397" y="2765"/>
                  </a:lnTo>
                  <a:lnTo>
                    <a:pt x="7193" y="2765"/>
                  </a:lnTo>
                  <a:lnTo>
                    <a:pt x="7193" y="2697"/>
                  </a:lnTo>
                  <a:close/>
                  <a:moveTo>
                    <a:pt x="7465" y="2697"/>
                  </a:moveTo>
                  <a:lnTo>
                    <a:pt x="7669" y="2697"/>
                  </a:lnTo>
                  <a:lnTo>
                    <a:pt x="7669" y="2765"/>
                  </a:lnTo>
                  <a:lnTo>
                    <a:pt x="7465" y="2765"/>
                  </a:lnTo>
                  <a:lnTo>
                    <a:pt x="7465" y="2697"/>
                  </a:lnTo>
                  <a:close/>
                  <a:moveTo>
                    <a:pt x="7737" y="2697"/>
                  </a:moveTo>
                  <a:lnTo>
                    <a:pt x="7941" y="2697"/>
                  </a:lnTo>
                  <a:lnTo>
                    <a:pt x="7941" y="2765"/>
                  </a:lnTo>
                  <a:lnTo>
                    <a:pt x="7737" y="2765"/>
                  </a:lnTo>
                  <a:lnTo>
                    <a:pt x="7737" y="2697"/>
                  </a:lnTo>
                  <a:close/>
                  <a:moveTo>
                    <a:pt x="8009" y="2697"/>
                  </a:moveTo>
                  <a:lnTo>
                    <a:pt x="8213" y="2697"/>
                  </a:lnTo>
                  <a:lnTo>
                    <a:pt x="8213" y="2765"/>
                  </a:lnTo>
                  <a:lnTo>
                    <a:pt x="8009" y="2765"/>
                  </a:lnTo>
                  <a:lnTo>
                    <a:pt x="8009" y="2697"/>
                  </a:lnTo>
                  <a:close/>
                  <a:moveTo>
                    <a:pt x="8281" y="2697"/>
                  </a:moveTo>
                  <a:lnTo>
                    <a:pt x="8485" y="2697"/>
                  </a:lnTo>
                  <a:lnTo>
                    <a:pt x="8485" y="2765"/>
                  </a:lnTo>
                  <a:lnTo>
                    <a:pt x="8281" y="2765"/>
                  </a:lnTo>
                  <a:lnTo>
                    <a:pt x="8281" y="2697"/>
                  </a:lnTo>
                  <a:close/>
                  <a:moveTo>
                    <a:pt x="8553" y="2697"/>
                  </a:moveTo>
                  <a:lnTo>
                    <a:pt x="8757" y="2697"/>
                  </a:lnTo>
                  <a:lnTo>
                    <a:pt x="8757" y="2765"/>
                  </a:lnTo>
                  <a:lnTo>
                    <a:pt x="8553" y="2765"/>
                  </a:lnTo>
                  <a:lnTo>
                    <a:pt x="8553" y="2697"/>
                  </a:lnTo>
                  <a:close/>
                  <a:moveTo>
                    <a:pt x="8825" y="2697"/>
                  </a:moveTo>
                  <a:lnTo>
                    <a:pt x="9029" y="2697"/>
                  </a:lnTo>
                  <a:lnTo>
                    <a:pt x="9029" y="2765"/>
                  </a:lnTo>
                  <a:lnTo>
                    <a:pt x="8825" y="2765"/>
                  </a:lnTo>
                  <a:lnTo>
                    <a:pt x="8825" y="2697"/>
                  </a:lnTo>
                  <a:close/>
                  <a:moveTo>
                    <a:pt x="9097" y="2697"/>
                  </a:moveTo>
                  <a:lnTo>
                    <a:pt x="9301" y="2697"/>
                  </a:lnTo>
                  <a:lnTo>
                    <a:pt x="9301" y="2765"/>
                  </a:lnTo>
                  <a:lnTo>
                    <a:pt x="9097" y="2765"/>
                  </a:lnTo>
                  <a:lnTo>
                    <a:pt x="9097" y="2697"/>
                  </a:lnTo>
                  <a:close/>
                  <a:moveTo>
                    <a:pt x="9369" y="2697"/>
                  </a:moveTo>
                  <a:lnTo>
                    <a:pt x="9573" y="2697"/>
                  </a:lnTo>
                  <a:lnTo>
                    <a:pt x="9573" y="2765"/>
                  </a:lnTo>
                  <a:lnTo>
                    <a:pt x="9369" y="2765"/>
                  </a:lnTo>
                  <a:lnTo>
                    <a:pt x="9369" y="2697"/>
                  </a:lnTo>
                  <a:close/>
                  <a:moveTo>
                    <a:pt x="9641" y="2697"/>
                  </a:moveTo>
                  <a:lnTo>
                    <a:pt x="9845" y="2697"/>
                  </a:lnTo>
                  <a:lnTo>
                    <a:pt x="9845" y="2765"/>
                  </a:lnTo>
                  <a:lnTo>
                    <a:pt x="9641" y="2765"/>
                  </a:lnTo>
                  <a:lnTo>
                    <a:pt x="9641" y="2697"/>
                  </a:lnTo>
                  <a:close/>
                  <a:moveTo>
                    <a:pt x="9913" y="2697"/>
                  </a:moveTo>
                  <a:lnTo>
                    <a:pt x="10117" y="2697"/>
                  </a:lnTo>
                  <a:lnTo>
                    <a:pt x="10117" y="2765"/>
                  </a:lnTo>
                  <a:lnTo>
                    <a:pt x="9913" y="2765"/>
                  </a:lnTo>
                  <a:lnTo>
                    <a:pt x="9913" y="2697"/>
                  </a:lnTo>
                  <a:close/>
                  <a:moveTo>
                    <a:pt x="10185" y="2697"/>
                  </a:moveTo>
                  <a:lnTo>
                    <a:pt x="10389" y="2697"/>
                  </a:lnTo>
                  <a:lnTo>
                    <a:pt x="10389" y="2765"/>
                  </a:lnTo>
                  <a:lnTo>
                    <a:pt x="10185" y="2765"/>
                  </a:lnTo>
                  <a:lnTo>
                    <a:pt x="10185" y="2697"/>
                  </a:lnTo>
                  <a:close/>
                  <a:moveTo>
                    <a:pt x="10457" y="2697"/>
                  </a:moveTo>
                  <a:lnTo>
                    <a:pt x="10661" y="2697"/>
                  </a:lnTo>
                  <a:lnTo>
                    <a:pt x="10661" y="2765"/>
                  </a:lnTo>
                  <a:lnTo>
                    <a:pt x="10457" y="2765"/>
                  </a:lnTo>
                  <a:lnTo>
                    <a:pt x="10457" y="2697"/>
                  </a:lnTo>
                  <a:close/>
                  <a:moveTo>
                    <a:pt x="10729" y="2697"/>
                  </a:moveTo>
                  <a:lnTo>
                    <a:pt x="10933" y="2697"/>
                  </a:lnTo>
                  <a:lnTo>
                    <a:pt x="10933" y="2765"/>
                  </a:lnTo>
                  <a:lnTo>
                    <a:pt x="10729" y="2765"/>
                  </a:lnTo>
                  <a:lnTo>
                    <a:pt x="10729" y="2697"/>
                  </a:lnTo>
                  <a:close/>
                  <a:moveTo>
                    <a:pt x="11001" y="2697"/>
                  </a:moveTo>
                  <a:lnTo>
                    <a:pt x="11205" y="2697"/>
                  </a:lnTo>
                  <a:lnTo>
                    <a:pt x="11205" y="2765"/>
                  </a:lnTo>
                  <a:lnTo>
                    <a:pt x="11001" y="2765"/>
                  </a:lnTo>
                  <a:lnTo>
                    <a:pt x="11001" y="2697"/>
                  </a:lnTo>
                  <a:close/>
                  <a:moveTo>
                    <a:pt x="11273" y="2697"/>
                  </a:moveTo>
                  <a:lnTo>
                    <a:pt x="11477" y="2697"/>
                  </a:lnTo>
                  <a:lnTo>
                    <a:pt x="11477" y="2765"/>
                  </a:lnTo>
                  <a:lnTo>
                    <a:pt x="11273" y="2765"/>
                  </a:lnTo>
                  <a:lnTo>
                    <a:pt x="11273" y="2697"/>
                  </a:lnTo>
                  <a:close/>
                  <a:moveTo>
                    <a:pt x="11545" y="2697"/>
                  </a:moveTo>
                  <a:lnTo>
                    <a:pt x="11749" y="2697"/>
                  </a:lnTo>
                  <a:lnTo>
                    <a:pt x="11749" y="2765"/>
                  </a:lnTo>
                  <a:lnTo>
                    <a:pt x="11545" y="2765"/>
                  </a:lnTo>
                  <a:lnTo>
                    <a:pt x="11545" y="2697"/>
                  </a:lnTo>
                  <a:close/>
                  <a:moveTo>
                    <a:pt x="11817" y="2697"/>
                  </a:moveTo>
                  <a:lnTo>
                    <a:pt x="12021" y="2697"/>
                  </a:lnTo>
                  <a:lnTo>
                    <a:pt x="12021" y="2765"/>
                  </a:lnTo>
                  <a:lnTo>
                    <a:pt x="11817" y="2765"/>
                  </a:lnTo>
                  <a:lnTo>
                    <a:pt x="11817" y="2697"/>
                  </a:lnTo>
                  <a:close/>
                  <a:moveTo>
                    <a:pt x="12089" y="2697"/>
                  </a:moveTo>
                  <a:lnTo>
                    <a:pt x="12293" y="2697"/>
                  </a:lnTo>
                  <a:lnTo>
                    <a:pt x="12293" y="2765"/>
                  </a:lnTo>
                  <a:lnTo>
                    <a:pt x="12089" y="2765"/>
                  </a:lnTo>
                  <a:lnTo>
                    <a:pt x="12089" y="2697"/>
                  </a:lnTo>
                  <a:close/>
                  <a:moveTo>
                    <a:pt x="12361" y="2697"/>
                  </a:moveTo>
                  <a:lnTo>
                    <a:pt x="12565" y="2697"/>
                  </a:lnTo>
                  <a:lnTo>
                    <a:pt x="12565" y="2765"/>
                  </a:lnTo>
                  <a:lnTo>
                    <a:pt x="12361" y="2765"/>
                  </a:lnTo>
                  <a:lnTo>
                    <a:pt x="12361" y="2697"/>
                  </a:lnTo>
                  <a:close/>
                  <a:moveTo>
                    <a:pt x="12633" y="2697"/>
                  </a:moveTo>
                  <a:lnTo>
                    <a:pt x="12837" y="2697"/>
                  </a:lnTo>
                  <a:lnTo>
                    <a:pt x="12837" y="2765"/>
                  </a:lnTo>
                  <a:lnTo>
                    <a:pt x="12633" y="2765"/>
                  </a:lnTo>
                  <a:lnTo>
                    <a:pt x="12633" y="2697"/>
                  </a:lnTo>
                  <a:close/>
                  <a:moveTo>
                    <a:pt x="12905" y="2697"/>
                  </a:moveTo>
                  <a:lnTo>
                    <a:pt x="13001" y="2697"/>
                  </a:lnTo>
                  <a:lnTo>
                    <a:pt x="13051" y="2696"/>
                  </a:lnTo>
                  <a:lnTo>
                    <a:pt x="13100" y="2692"/>
                  </a:lnTo>
                  <a:lnTo>
                    <a:pt x="13104" y="2692"/>
                  </a:lnTo>
                  <a:lnTo>
                    <a:pt x="13113" y="2759"/>
                  </a:lnTo>
                  <a:lnTo>
                    <a:pt x="13105" y="2760"/>
                  </a:lnTo>
                  <a:lnTo>
                    <a:pt x="13053" y="2764"/>
                  </a:lnTo>
                  <a:lnTo>
                    <a:pt x="13001" y="2765"/>
                  </a:lnTo>
                  <a:lnTo>
                    <a:pt x="12905" y="2765"/>
                  </a:lnTo>
                  <a:lnTo>
                    <a:pt x="12905" y="2697"/>
                  </a:lnTo>
                  <a:close/>
                  <a:moveTo>
                    <a:pt x="13170" y="2682"/>
                  </a:moveTo>
                  <a:lnTo>
                    <a:pt x="13195" y="2678"/>
                  </a:lnTo>
                  <a:lnTo>
                    <a:pt x="13241" y="2667"/>
                  </a:lnTo>
                  <a:lnTo>
                    <a:pt x="13286" y="2654"/>
                  </a:lnTo>
                  <a:lnTo>
                    <a:pt x="13331" y="2639"/>
                  </a:lnTo>
                  <a:lnTo>
                    <a:pt x="13359" y="2628"/>
                  </a:lnTo>
                  <a:lnTo>
                    <a:pt x="13384" y="2691"/>
                  </a:lnTo>
                  <a:lnTo>
                    <a:pt x="13353" y="2703"/>
                  </a:lnTo>
                  <a:lnTo>
                    <a:pt x="13305" y="2719"/>
                  </a:lnTo>
                  <a:lnTo>
                    <a:pt x="13256" y="2733"/>
                  </a:lnTo>
                  <a:lnTo>
                    <a:pt x="13207" y="2744"/>
                  </a:lnTo>
                  <a:lnTo>
                    <a:pt x="13182" y="2749"/>
                  </a:lnTo>
                  <a:lnTo>
                    <a:pt x="13170" y="2682"/>
                  </a:lnTo>
                  <a:close/>
                  <a:moveTo>
                    <a:pt x="13418" y="2602"/>
                  </a:moveTo>
                  <a:lnTo>
                    <a:pt x="13458" y="2581"/>
                  </a:lnTo>
                  <a:lnTo>
                    <a:pt x="13498" y="2558"/>
                  </a:lnTo>
                  <a:lnTo>
                    <a:pt x="13537" y="2533"/>
                  </a:lnTo>
                  <a:lnTo>
                    <a:pt x="13574" y="2507"/>
                  </a:lnTo>
                  <a:lnTo>
                    <a:pt x="13586" y="2498"/>
                  </a:lnTo>
                  <a:lnTo>
                    <a:pt x="13627" y="2551"/>
                  </a:lnTo>
                  <a:lnTo>
                    <a:pt x="13614" y="2562"/>
                  </a:lnTo>
                  <a:lnTo>
                    <a:pt x="13574" y="2591"/>
                  </a:lnTo>
                  <a:lnTo>
                    <a:pt x="13532" y="2617"/>
                  </a:lnTo>
                  <a:lnTo>
                    <a:pt x="13489" y="2642"/>
                  </a:lnTo>
                  <a:lnTo>
                    <a:pt x="13449" y="2662"/>
                  </a:lnTo>
                  <a:lnTo>
                    <a:pt x="13418" y="2602"/>
                  </a:lnTo>
                  <a:close/>
                  <a:moveTo>
                    <a:pt x="13637" y="2455"/>
                  </a:moveTo>
                  <a:lnTo>
                    <a:pt x="13645" y="2448"/>
                  </a:lnTo>
                  <a:lnTo>
                    <a:pt x="13679" y="2416"/>
                  </a:lnTo>
                  <a:lnTo>
                    <a:pt x="13710" y="2383"/>
                  </a:lnTo>
                  <a:lnTo>
                    <a:pt x="13740" y="2348"/>
                  </a:lnTo>
                  <a:lnTo>
                    <a:pt x="13768" y="2312"/>
                  </a:lnTo>
                  <a:lnTo>
                    <a:pt x="13769" y="2311"/>
                  </a:lnTo>
                  <a:lnTo>
                    <a:pt x="13824" y="2351"/>
                  </a:lnTo>
                  <a:lnTo>
                    <a:pt x="13822" y="2354"/>
                  </a:lnTo>
                  <a:lnTo>
                    <a:pt x="13792" y="2393"/>
                  </a:lnTo>
                  <a:lnTo>
                    <a:pt x="13759" y="2430"/>
                  </a:lnTo>
                  <a:lnTo>
                    <a:pt x="13725" y="2466"/>
                  </a:lnTo>
                  <a:lnTo>
                    <a:pt x="13690" y="2499"/>
                  </a:lnTo>
                  <a:lnTo>
                    <a:pt x="13681" y="2507"/>
                  </a:lnTo>
                  <a:lnTo>
                    <a:pt x="13637" y="2455"/>
                  </a:lnTo>
                  <a:close/>
                  <a:moveTo>
                    <a:pt x="13807" y="2257"/>
                  </a:moveTo>
                  <a:lnTo>
                    <a:pt x="13820" y="2236"/>
                  </a:lnTo>
                  <a:lnTo>
                    <a:pt x="13843" y="2196"/>
                  </a:lnTo>
                  <a:lnTo>
                    <a:pt x="13864" y="2154"/>
                  </a:lnTo>
                  <a:lnTo>
                    <a:pt x="13883" y="2112"/>
                  </a:lnTo>
                  <a:lnTo>
                    <a:pt x="13895" y="2081"/>
                  </a:lnTo>
                  <a:lnTo>
                    <a:pt x="13959" y="2106"/>
                  </a:lnTo>
                  <a:lnTo>
                    <a:pt x="13945" y="2140"/>
                  </a:lnTo>
                  <a:lnTo>
                    <a:pt x="13925" y="2185"/>
                  </a:lnTo>
                  <a:lnTo>
                    <a:pt x="13902" y="2229"/>
                  </a:lnTo>
                  <a:lnTo>
                    <a:pt x="13877" y="2272"/>
                  </a:lnTo>
                  <a:lnTo>
                    <a:pt x="13864" y="2293"/>
                  </a:lnTo>
                  <a:lnTo>
                    <a:pt x="13807" y="2257"/>
                  </a:lnTo>
                  <a:close/>
                  <a:moveTo>
                    <a:pt x="13917" y="2020"/>
                  </a:moveTo>
                  <a:lnTo>
                    <a:pt x="13928" y="1978"/>
                  </a:lnTo>
                  <a:lnTo>
                    <a:pt x="13939" y="1932"/>
                  </a:lnTo>
                  <a:lnTo>
                    <a:pt x="13947" y="1885"/>
                  </a:lnTo>
                  <a:lnTo>
                    <a:pt x="13954" y="1837"/>
                  </a:lnTo>
                  <a:lnTo>
                    <a:pt x="13954" y="1827"/>
                  </a:lnTo>
                  <a:lnTo>
                    <a:pt x="14022" y="1832"/>
                  </a:lnTo>
                  <a:lnTo>
                    <a:pt x="14021" y="1846"/>
                  </a:lnTo>
                  <a:lnTo>
                    <a:pt x="14014" y="1897"/>
                  </a:lnTo>
                  <a:lnTo>
                    <a:pt x="14005" y="1947"/>
                  </a:lnTo>
                  <a:lnTo>
                    <a:pt x="13994" y="1997"/>
                  </a:lnTo>
                  <a:lnTo>
                    <a:pt x="13982" y="2038"/>
                  </a:lnTo>
                  <a:lnTo>
                    <a:pt x="13917" y="2020"/>
                  </a:lnTo>
                  <a:close/>
                  <a:moveTo>
                    <a:pt x="13958" y="1761"/>
                  </a:moveTo>
                  <a:lnTo>
                    <a:pt x="13958" y="1739"/>
                  </a:lnTo>
                  <a:lnTo>
                    <a:pt x="13958" y="1557"/>
                  </a:lnTo>
                  <a:lnTo>
                    <a:pt x="14026" y="1557"/>
                  </a:lnTo>
                  <a:lnTo>
                    <a:pt x="14026" y="1741"/>
                  </a:lnTo>
                  <a:lnTo>
                    <a:pt x="14026" y="1762"/>
                  </a:lnTo>
                  <a:lnTo>
                    <a:pt x="13958" y="1761"/>
                  </a:lnTo>
                  <a:close/>
                  <a:moveTo>
                    <a:pt x="13958" y="1489"/>
                  </a:moveTo>
                  <a:lnTo>
                    <a:pt x="13958" y="1285"/>
                  </a:lnTo>
                  <a:lnTo>
                    <a:pt x="14026" y="1285"/>
                  </a:lnTo>
                  <a:lnTo>
                    <a:pt x="14026" y="1489"/>
                  </a:lnTo>
                  <a:lnTo>
                    <a:pt x="13958" y="1489"/>
                  </a:lnTo>
                  <a:close/>
                  <a:moveTo>
                    <a:pt x="13958" y="1217"/>
                  </a:moveTo>
                  <a:lnTo>
                    <a:pt x="13958" y="1013"/>
                  </a:lnTo>
                  <a:lnTo>
                    <a:pt x="14026" y="1013"/>
                  </a:lnTo>
                  <a:lnTo>
                    <a:pt x="14026" y="1217"/>
                  </a:lnTo>
                  <a:lnTo>
                    <a:pt x="13958" y="1217"/>
                  </a:lnTo>
                  <a:close/>
                  <a:moveTo>
                    <a:pt x="13958" y="945"/>
                  </a:moveTo>
                  <a:lnTo>
                    <a:pt x="13958" y="741"/>
                  </a:lnTo>
                  <a:lnTo>
                    <a:pt x="14026" y="741"/>
                  </a:lnTo>
                  <a:lnTo>
                    <a:pt x="14026" y="945"/>
                  </a:lnTo>
                  <a:lnTo>
                    <a:pt x="13958" y="945"/>
                  </a:lnTo>
                  <a:close/>
                  <a:moveTo>
                    <a:pt x="13958" y="673"/>
                  </a:moveTo>
                  <a:lnTo>
                    <a:pt x="13958" y="469"/>
                  </a:lnTo>
                  <a:lnTo>
                    <a:pt x="14026" y="469"/>
                  </a:lnTo>
                  <a:lnTo>
                    <a:pt x="14026" y="673"/>
                  </a:lnTo>
                  <a:lnTo>
                    <a:pt x="13958" y="673"/>
                  </a:lnTo>
                  <a:close/>
                  <a:moveTo>
                    <a:pt x="13958" y="401"/>
                  </a:moveTo>
                  <a:lnTo>
                    <a:pt x="13958" y="197"/>
                  </a:lnTo>
                  <a:lnTo>
                    <a:pt x="14026" y="197"/>
                  </a:lnTo>
                  <a:lnTo>
                    <a:pt x="14026" y="401"/>
                  </a:lnTo>
                  <a:lnTo>
                    <a:pt x="13958" y="401"/>
                  </a:lnTo>
                  <a:close/>
                  <a:moveTo>
                    <a:pt x="13958" y="129"/>
                  </a:moveTo>
                  <a:lnTo>
                    <a:pt x="13958" y="34"/>
                  </a:lnTo>
                  <a:lnTo>
                    <a:pt x="14026" y="34"/>
                  </a:lnTo>
                  <a:lnTo>
                    <a:pt x="14026" y="129"/>
                  </a:lnTo>
                  <a:lnTo>
                    <a:pt x="13958" y="129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5" name="Rectangle 21"/>
            <p:cNvSpPr>
              <a:spLocks noChangeArrowheads="1"/>
            </p:cNvSpPr>
            <p:nvPr/>
          </p:nvSpPr>
          <p:spPr bwMode="auto">
            <a:xfrm>
              <a:off x="1465580" y="12700"/>
              <a:ext cx="2625725" cy="12827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6" name="Oval 22"/>
            <p:cNvSpPr>
              <a:spLocks noChangeArrowheads="1"/>
            </p:cNvSpPr>
            <p:nvPr/>
          </p:nvSpPr>
          <p:spPr bwMode="auto">
            <a:xfrm>
              <a:off x="1465580" y="12700"/>
              <a:ext cx="2624455" cy="128206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7" name="Rectangle 23"/>
            <p:cNvSpPr>
              <a:spLocks noChangeArrowheads="1"/>
            </p:cNvSpPr>
            <p:nvPr/>
          </p:nvSpPr>
          <p:spPr bwMode="auto">
            <a:xfrm>
              <a:off x="1465580" y="12700"/>
              <a:ext cx="2625725" cy="12827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8" name="Oval 24"/>
            <p:cNvSpPr>
              <a:spLocks noChangeArrowheads="1"/>
            </p:cNvSpPr>
            <p:nvPr/>
          </p:nvSpPr>
          <p:spPr bwMode="auto">
            <a:xfrm>
              <a:off x="1465580" y="12700"/>
              <a:ext cx="2624455" cy="1282065"/>
            </a:xfrm>
            <a:prstGeom prst="ellipse">
              <a:avLst/>
            </a:prstGeom>
            <a:noFill/>
            <a:ln w="2667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9" name="Rectangle 25"/>
            <p:cNvSpPr>
              <a:spLocks noChangeArrowheads="1"/>
            </p:cNvSpPr>
            <p:nvPr/>
          </p:nvSpPr>
          <p:spPr bwMode="auto">
            <a:xfrm>
              <a:off x="1465580" y="637540"/>
              <a:ext cx="2592070" cy="16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solidFill>
                    <a:srgbClr val="0070C0"/>
                  </a:solidFill>
                  <a:effectLst/>
                  <a:latin typeface="Calibri"/>
                  <a:ea typeface="MS Mincho"/>
                  <a:cs typeface="Calibri"/>
                </a:rPr>
                <a:t>SCF required by SOLAS GBS and MSC.1/Circ.1343 </a:t>
              </a:r>
              <a:endParaRPr lang="de-DE" sz="1400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360" name="Rectangle 26"/>
            <p:cNvSpPr>
              <a:spLocks noChangeArrowheads="1"/>
            </p:cNvSpPr>
            <p:nvPr/>
          </p:nvSpPr>
          <p:spPr bwMode="auto">
            <a:xfrm>
              <a:off x="1465580" y="823595"/>
              <a:ext cx="2592070" cy="18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solidFill>
                    <a:srgbClr val="0070C0"/>
                  </a:solidFill>
                  <a:effectLst/>
                  <a:latin typeface="Calibri"/>
                  <a:ea typeface="MS Mincho"/>
                  <a:cs typeface="Calibri"/>
                </a:rPr>
                <a:t>for Bulk Carries and Oil Tankers</a:t>
              </a:r>
              <a:endParaRPr lang="de-DE" sz="1400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pic>
          <p:nvPicPr>
            <p:cNvPr id="361" name="Picture 2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990" y="245110"/>
              <a:ext cx="143002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2" name="Picture 2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990" y="245110"/>
              <a:ext cx="143002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3" name="Rectangle 29"/>
            <p:cNvSpPr>
              <a:spLocks noChangeArrowheads="1"/>
            </p:cNvSpPr>
            <p:nvPr/>
          </p:nvSpPr>
          <p:spPr bwMode="auto">
            <a:xfrm>
              <a:off x="1322705" y="1637665"/>
              <a:ext cx="1367790" cy="833755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64" name="Rectangle 30"/>
            <p:cNvSpPr>
              <a:spLocks noChangeArrowheads="1"/>
            </p:cNvSpPr>
            <p:nvPr/>
          </p:nvSpPr>
          <p:spPr bwMode="auto">
            <a:xfrm>
              <a:off x="1322705" y="1637665"/>
              <a:ext cx="1367790" cy="833755"/>
            </a:xfrm>
            <a:prstGeom prst="rect">
              <a:avLst/>
            </a:prstGeom>
            <a:noFill/>
            <a:ln w="26670" cap="flat">
              <a:solidFill>
                <a:srgbClr val="604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65" name="Rectangle 31"/>
            <p:cNvSpPr>
              <a:spLocks noChangeArrowheads="1"/>
            </p:cNvSpPr>
            <p:nvPr/>
          </p:nvSpPr>
          <p:spPr bwMode="auto">
            <a:xfrm>
              <a:off x="1322706" y="1676400"/>
              <a:ext cx="1377174" cy="15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7030A0"/>
                  </a:solidFill>
                  <a:effectLst/>
                  <a:latin typeface="Calibri"/>
                  <a:ea typeface="MS Mincho"/>
                  <a:cs typeface="Calibri"/>
                </a:rPr>
                <a:t>SCF Supplement Ashore</a:t>
              </a:r>
              <a:endParaRPr lang="de-DE" sz="1200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366" name="Rectangle 32"/>
            <p:cNvSpPr>
              <a:spLocks noChangeArrowheads="1"/>
            </p:cNvSpPr>
            <p:nvPr/>
          </p:nvSpPr>
          <p:spPr bwMode="auto">
            <a:xfrm>
              <a:off x="1322706" y="1885315"/>
              <a:ext cx="1334134" cy="21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rgbClr val="FFFFFF"/>
                  </a:solidFill>
                  <a:effectLst/>
                  <a:latin typeface="Calibri"/>
                  <a:ea typeface="MS Mincho"/>
                  <a:cs typeface="Calibri"/>
                </a:rPr>
                <a:t>High IP Level</a:t>
              </a:r>
              <a:r>
                <a:rPr lang="en-US" sz="1200" b="1" dirty="0">
                  <a:solidFill>
                    <a:srgbClr val="FFFFFF"/>
                  </a:solidFill>
                  <a:effectLst/>
                  <a:latin typeface="Calibri"/>
                  <a:ea typeface="MS Mincho"/>
                  <a:cs typeface="Calibri"/>
                </a:rPr>
                <a:t>;</a:t>
              </a:r>
              <a:endParaRPr lang="de-DE" sz="1100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367" name="Rectangle 33"/>
            <p:cNvSpPr>
              <a:spLocks noChangeArrowheads="1"/>
            </p:cNvSpPr>
            <p:nvPr/>
          </p:nvSpPr>
          <p:spPr bwMode="auto">
            <a:xfrm>
              <a:off x="1322706" y="2146935"/>
              <a:ext cx="1382244" cy="14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alibri"/>
                  <a:ea typeface="MS Mincho"/>
                  <a:cs typeface="Calibri"/>
                </a:rPr>
                <a:t>need not be on board </a:t>
              </a:r>
              <a:endParaRPr lang="de-DE" sz="1200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368" name="Rectangle 34"/>
            <p:cNvSpPr>
              <a:spLocks noChangeArrowheads="1"/>
            </p:cNvSpPr>
            <p:nvPr/>
          </p:nvSpPr>
          <p:spPr bwMode="auto">
            <a:xfrm>
              <a:off x="1322705" y="2262505"/>
              <a:ext cx="1344929" cy="15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alibri"/>
                  <a:ea typeface="MS Mincho"/>
                  <a:cs typeface="Calibri"/>
                </a:rPr>
                <a:t>at all times</a:t>
              </a:r>
              <a:endParaRPr lang="de-DE" sz="1200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369" name="Rectangle 35"/>
            <p:cNvSpPr>
              <a:spLocks noChangeArrowheads="1"/>
            </p:cNvSpPr>
            <p:nvPr/>
          </p:nvSpPr>
          <p:spPr bwMode="auto">
            <a:xfrm>
              <a:off x="2807970" y="1671955"/>
              <a:ext cx="1393190" cy="15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CC0000"/>
                  </a:solidFill>
                  <a:effectLst/>
                  <a:latin typeface="Calibri"/>
                  <a:ea typeface="MS Mincho"/>
                  <a:cs typeface="Calibri"/>
                </a:rPr>
                <a:t>SCF Onboard</a:t>
              </a:r>
              <a:endParaRPr lang="de-DE" sz="1200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370" name="Rectangle 36"/>
            <p:cNvSpPr>
              <a:spLocks noChangeArrowheads="1"/>
            </p:cNvSpPr>
            <p:nvPr/>
          </p:nvSpPr>
          <p:spPr bwMode="auto">
            <a:xfrm>
              <a:off x="2783205" y="1880870"/>
              <a:ext cx="1417955" cy="21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rgbClr val="FFFFFF"/>
                  </a:solidFill>
                  <a:effectLst/>
                  <a:latin typeface="Calibri"/>
                  <a:ea typeface="MS Mincho"/>
                  <a:cs typeface="Calibri"/>
                </a:rPr>
                <a:t>Ordinary IP Level;</a:t>
              </a:r>
              <a:endParaRPr lang="de-DE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371" name="Rectangle 37"/>
            <p:cNvSpPr>
              <a:spLocks noChangeArrowheads="1"/>
            </p:cNvSpPr>
            <p:nvPr/>
          </p:nvSpPr>
          <p:spPr bwMode="auto">
            <a:xfrm>
              <a:off x="2807971" y="2141220"/>
              <a:ext cx="1393188" cy="15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alibri"/>
                  <a:ea typeface="MS Mincho"/>
                  <a:cs typeface="Calibri"/>
                </a:rPr>
                <a:t>need to be on board        </a:t>
              </a:r>
              <a:endParaRPr lang="de-DE" sz="1200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372" name="Rectangle 38"/>
            <p:cNvSpPr>
              <a:spLocks noChangeArrowheads="1"/>
            </p:cNvSpPr>
            <p:nvPr/>
          </p:nvSpPr>
          <p:spPr bwMode="auto">
            <a:xfrm>
              <a:off x="2807971" y="2258060"/>
              <a:ext cx="1393189" cy="15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alibri"/>
                  <a:ea typeface="MS Mincho"/>
                  <a:cs typeface="Calibri"/>
                </a:rPr>
                <a:t>at all times</a:t>
              </a:r>
              <a:endParaRPr lang="de-DE" sz="1200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grpSp>
          <p:nvGrpSpPr>
            <p:cNvPr id="373" name="Group 79"/>
            <p:cNvGrpSpPr>
              <a:grpSpLocks/>
            </p:cNvGrpSpPr>
            <p:nvPr/>
          </p:nvGrpSpPr>
          <p:grpSpPr bwMode="auto">
            <a:xfrm>
              <a:off x="2324100" y="2711450"/>
              <a:ext cx="878840" cy="872490"/>
              <a:chOff x="3660" y="4270"/>
              <a:chExt cx="1384" cy="1374"/>
            </a:xfrm>
          </p:grpSpPr>
          <p:sp>
            <p:nvSpPr>
              <p:cNvPr id="456" name="Freeform 39"/>
              <p:cNvSpPr>
                <a:spLocks/>
              </p:cNvSpPr>
              <p:nvPr/>
            </p:nvSpPr>
            <p:spPr bwMode="auto">
              <a:xfrm>
                <a:off x="3660" y="4270"/>
                <a:ext cx="1384" cy="1001"/>
              </a:xfrm>
              <a:custGeom>
                <a:avLst/>
                <a:gdLst>
                  <a:gd name="T0" fmla="*/ 1081 w 1384"/>
                  <a:gd name="T1" fmla="*/ 1001 h 1001"/>
                  <a:gd name="T2" fmla="*/ 1384 w 1384"/>
                  <a:gd name="T3" fmla="*/ 708 h 1001"/>
                  <a:gd name="T4" fmla="*/ 661 w 1384"/>
                  <a:gd name="T5" fmla="*/ 0 h 1001"/>
                  <a:gd name="T6" fmla="*/ 0 w 1384"/>
                  <a:gd name="T7" fmla="*/ 744 h 1001"/>
                  <a:gd name="T8" fmla="*/ 247 w 1384"/>
                  <a:gd name="T9" fmla="*/ 995 h 1001"/>
                  <a:gd name="T10" fmla="*/ 273 w 1384"/>
                  <a:gd name="T11" fmla="*/ 988 h 1001"/>
                  <a:gd name="T12" fmla="*/ 299 w 1384"/>
                  <a:gd name="T13" fmla="*/ 981 h 1001"/>
                  <a:gd name="T14" fmla="*/ 326 w 1384"/>
                  <a:gd name="T15" fmla="*/ 975 h 1001"/>
                  <a:gd name="T16" fmla="*/ 352 w 1384"/>
                  <a:gd name="T17" fmla="*/ 969 h 1001"/>
                  <a:gd name="T18" fmla="*/ 379 w 1384"/>
                  <a:gd name="T19" fmla="*/ 964 h 1001"/>
                  <a:gd name="T20" fmla="*/ 406 w 1384"/>
                  <a:gd name="T21" fmla="*/ 959 h 1001"/>
                  <a:gd name="T22" fmla="*/ 432 w 1384"/>
                  <a:gd name="T23" fmla="*/ 954 h 1001"/>
                  <a:gd name="T24" fmla="*/ 459 w 1384"/>
                  <a:gd name="T25" fmla="*/ 950 h 1001"/>
                  <a:gd name="T26" fmla="*/ 485 w 1384"/>
                  <a:gd name="T27" fmla="*/ 946 h 1001"/>
                  <a:gd name="T28" fmla="*/ 513 w 1384"/>
                  <a:gd name="T29" fmla="*/ 943 h 1001"/>
                  <a:gd name="T30" fmla="*/ 540 w 1384"/>
                  <a:gd name="T31" fmla="*/ 940 h 1001"/>
                  <a:gd name="T32" fmla="*/ 567 w 1384"/>
                  <a:gd name="T33" fmla="*/ 938 h 1001"/>
                  <a:gd name="T34" fmla="*/ 594 w 1384"/>
                  <a:gd name="T35" fmla="*/ 936 h 1001"/>
                  <a:gd name="T36" fmla="*/ 620 w 1384"/>
                  <a:gd name="T37" fmla="*/ 935 h 1001"/>
                  <a:gd name="T38" fmla="*/ 647 w 1384"/>
                  <a:gd name="T39" fmla="*/ 934 h 1001"/>
                  <a:gd name="T40" fmla="*/ 675 w 1384"/>
                  <a:gd name="T41" fmla="*/ 934 h 1001"/>
                  <a:gd name="T42" fmla="*/ 703 w 1384"/>
                  <a:gd name="T43" fmla="*/ 934 h 1001"/>
                  <a:gd name="T44" fmla="*/ 731 w 1384"/>
                  <a:gd name="T45" fmla="*/ 935 h 1001"/>
                  <a:gd name="T46" fmla="*/ 759 w 1384"/>
                  <a:gd name="T47" fmla="*/ 936 h 1001"/>
                  <a:gd name="T48" fmla="*/ 786 w 1384"/>
                  <a:gd name="T49" fmla="*/ 938 h 1001"/>
                  <a:gd name="T50" fmla="*/ 813 w 1384"/>
                  <a:gd name="T51" fmla="*/ 940 h 1001"/>
                  <a:gd name="T52" fmla="*/ 840 w 1384"/>
                  <a:gd name="T53" fmla="*/ 943 h 1001"/>
                  <a:gd name="T54" fmla="*/ 866 w 1384"/>
                  <a:gd name="T55" fmla="*/ 946 h 1001"/>
                  <a:gd name="T56" fmla="*/ 892 w 1384"/>
                  <a:gd name="T57" fmla="*/ 951 h 1001"/>
                  <a:gd name="T58" fmla="*/ 916 w 1384"/>
                  <a:gd name="T59" fmla="*/ 955 h 1001"/>
                  <a:gd name="T60" fmla="*/ 942 w 1384"/>
                  <a:gd name="T61" fmla="*/ 960 h 1001"/>
                  <a:gd name="T62" fmla="*/ 966 w 1384"/>
                  <a:gd name="T63" fmla="*/ 966 h 1001"/>
                  <a:gd name="T64" fmla="*/ 990 w 1384"/>
                  <a:gd name="T65" fmla="*/ 972 h 1001"/>
                  <a:gd name="T66" fmla="*/ 1013 w 1384"/>
                  <a:gd name="T67" fmla="*/ 978 h 1001"/>
                  <a:gd name="T68" fmla="*/ 1037 w 1384"/>
                  <a:gd name="T69" fmla="*/ 986 h 1001"/>
                  <a:gd name="T70" fmla="*/ 1059 w 1384"/>
                  <a:gd name="T71" fmla="*/ 993 h 1001"/>
                  <a:gd name="T72" fmla="*/ 1081 w 1384"/>
                  <a:gd name="T73" fmla="*/ 1001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4" h="1001">
                    <a:moveTo>
                      <a:pt x="1081" y="1001"/>
                    </a:moveTo>
                    <a:lnTo>
                      <a:pt x="1384" y="708"/>
                    </a:lnTo>
                    <a:lnTo>
                      <a:pt x="661" y="0"/>
                    </a:lnTo>
                    <a:lnTo>
                      <a:pt x="0" y="744"/>
                    </a:lnTo>
                    <a:lnTo>
                      <a:pt x="247" y="995"/>
                    </a:lnTo>
                    <a:lnTo>
                      <a:pt x="273" y="988"/>
                    </a:lnTo>
                    <a:lnTo>
                      <a:pt x="299" y="981"/>
                    </a:lnTo>
                    <a:lnTo>
                      <a:pt x="326" y="975"/>
                    </a:lnTo>
                    <a:lnTo>
                      <a:pt x="352" y="969"/>
                    </a:lnTo>
                    <a:lnTo>
                      <a:pt x="379" y="964"/>
                    </a:lnTo>
                    <a:lnTo>
                      <a:pt x="406" y="959"/>
                    </a:lnTo>
                    <a:lnTo>
                      <a:pt x="432" y="954"/>
                    </a:lnTo>
                    <a:lnTo>
                      <a:pt x="459" y="950"/>
                    </a:lnTo>
                    <a:lnTo>
                      <a:pt x="485" y="946"/>
                    </a:lnTo>
                    <a:lnTo>
                      <a:pt x="513" y="943"/>
                    </a:lnTo>
                    <a:lnTo>
                      <a:pt x="540" y="940"/>
                    </a:lnTo>
                    <a:lnTo>
                      <a:pt x="567" y="938"/>
                    </a:lnTo>
                    <a:lnTo>
                      <a:pt x="594" y="936"/>
                    </a:lnTo>
                    <a:lnTo>
                      <a:pt x="620" y="935"/>
                    </a:lnTo>
                    <a:lnTo>
                      <a:pt x="647" y="934"/>
                    </a:lnTo>
                    <a:lnTo>
                      <a:pt x="675" y="934"/>
                    </a:lnTo>
                    <a:lnTo>
                      <a:pt x="703" y="934"/>
                    </a:lnTo>
                    <a:lnTo>
                      <a:pt x="731" y="935"/>
                    </a:lnTo>
                    <a:lnTo>
                      <a:pt x="759" y="936"/>
                    </a:lnTo>
                    <a:lnTo>
                      <a:pt x="786" y="938"/>
                    </a:lnTo>
                    <a:lnTo>
                      <a:pt x="813" y="940"/>
                    </a:lnTo>
                    <a:lnTo>
                      <a:pt x="840" y="943"/>
                    </a:lnTo>
                    <a:lnTo>
                      <a:pt x="866" y="946"/>
                    </a:lnTo>
                    <a:lnTo>
                      <a:pt x="892" y="951"/>
                    </a:lnTo>
                    <a:lnTo>
                      <a:pt x="916" y="955"/>
                    </a:lnTo>
                    <a:lnTo>
                      <a:pt x="942" y="960"/>
                    </a:lnTo>
                    <a:lnTo>
                      <a:pt x="966" y="966"/>
                    </a:lnTo>
                    <a:lnTo>
                      <a:pt x="990" y="972"/>
                    </a:lnTo>
                    <a:lnTo>
                      <a:pt x="1013" y="978"/>
                    </a:lnTo>
                    <a:lnTo>
                      <a:pt x="1037" y="986"/>
                    </a:lnTo>
                    <a:lnTo>
                      <a:pt x="1059" y="993"/>
                    </a:lnTo>
                    <a:lnTo>
                      <a:pt x="1081" y="1001"/>
                    </a:lnTo>
                    <a:close/>
                  </a:path>
                </a:pathLst>
              </a:custGeom>
              <a:solidFill>
                <a:srgbClr val="E2E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57" name="Freeform 40"/>
              <p:cNvSpPr>
                <a:spLocks/>
              </p:cNvSpPr>
              <p:nvPr/>
            </p:nvSpPr>
            <p:spPr bwMode="auto">
              <a:xfrm>
                <a:off x="4006" y="4479"/>
                <a:ext cx="758" cy="792"/>
              </a:xfrm>
              <a:custGeom>
                <a:avLst/>
                <a:gdLst>
                  <a:gd name="T0" fmla="*/ 735 w 758"/>
                  <a:gd name="T1" fmla="*/ 390 h 792"/>
                  <a:gd name="T2" fmla="*/ 706 w 758"/>
                  <a:gd name="T3" fmla="*/ 370 h 792"/>
                  <a:gd name="T4" fmla="*/ 678 w 758"/>
                  <a:gd name="T5" fmla="*/ 350 h 792"/>
                  <a:gd name="T6" fmla="*/ 649 w 758"/>
                  <a:gd name="T7" fmla="*/ 329 h 792"/>
                  <a:gd name="T8" fmla="*/ 620 w 758"/>
                  <a:gd name="T9" fmla="*/ 309 h 792"/>
                  <a:gd name="T10" fmla="*/ 602 w 758"/>
                  <a:gd name="T11" fmla="*/ 295 h 792"/>
                  <a:gd name="T12" fmla="*/ 601 w 758"/>
                  <a:gd name="T13" fmla="*/ 294 h 792"/>
                  <a:gd name="T14" fmla="*/ 564 w 758"/>
                  <a:gd name="T15" fmla="*/ 301 h 792"/>
                  <a:gd name="T16" fmla="*/ 527 w 758"/>
                  <a:gd name="T17" fmla="*/ 309 h 792"/>
                  <a:gd name="T18" fmla="*/ 498 w 758"/>
                  <a:gd name="T19" fmla="*/ 269 h 792"/>
                  <a:gd name="T20" fmla="*/ 484 w 758"/>
                  <a:gd name="T21" fmla="*/ 135 h 792"/>
                  <a:gd name="T22" fmla="*/ 458 w 758"/>
                  <a:gd name="T23" fmla="*/ 109 h 792"/>
                  <a:gd name="T24" fmla="*/ 433 w 758"/>
                  <a:gd name="T25" fmla="*/ 85 h 792"/>
                  <a:gd name="T26" fmla="*/ 408 w 758"/>
                  <a:gd name="T27" fmla="*/ 60 h 792"/>
                  <a:gd name="T28" fmla="*/ 384 w 758"/>
                  <a:gd name="T29" fmla="*/ 35 h 792"/>
                  <a:gd name="T30" fmla="*/ 359 w 758"/>
                  <a:gd name="T31" fmla="*/ 11 h 792"/>
                  <a:gd name="T32" fmla="*/ 351 w 758"/>
                  <a:gd name="T33" fmla="*/ 2 h 792"/>
                  <a:gd name="T34" fmla="*/ 350 w 758"/>
                  <a:gd name="T35" fmla="*/ 2 h 792"/>
                  <a:gd name="T36" fmla="*/ 348 w 758"/>
                  <a:gd name="T37" fmla="*/ 0 h 792"/>
                  <a:gd name="T38" fmla="*/ 308 w 758"/>
                  <a:gd name="T39" fmla="*/ 28 h 792"/>
                  <a:gd name="T40" fmla="*/ 267 w 758"/>
                  <a:gd name="T41" fmla="*/ 57 h 792"/>
                  <a:gd name="T42" fmla="*/ 226 w 758"/>
                  <a:gd name="T43" fmla="*/ 88 h 792"/>
                  <a:gd name="T44" fmla="*/ 186 w 758"/>
                  <a:gd name="T45" fmla="*/ 118 h 792"/>
                  <a:gd name="T46" fmla="*/ 145 w 758"/>
                  <a:gd name="T47" fmla="*/ 150 h 792"/>
                  <a:gd name="T48" fmla="*/ 141 w 758"/>
                  <a:gd name="T49" fmla="*/ 263 h 792"/>
                  <a:gd name="T50" fmla="*/ 144 w 758"/>
                  <a:gd name="T51" fmla="*/ 363 h 792"/>
                  <a:gd name="T52" fmla="*/ 133 w 758"/>
                  <a:gd name="T53" fmla="*/ 358 h 792"/>
                  <a:gd name="T54" fmla="*/ 122 w 758"/>
                  <a:gd name="T55" fmla="*/ 355 h 792"/>
                  <a:gd name="T56" fmla="*/ 119 w 758"/>
                  <a:gd name="T57" fmla="*/ 355 h 792"/>
                  <a:gd name="T58" fmla="*/ 111 w 758"/>
                  <a:gd name="T59" fmla="*/ 358 h 792"/>
                  <a:gd name="T60" fmla="*/ 89 w 758"/>
                  <a:gd name="T61" fmla="*/ 370 h 792"/>
                  <a:gd name="T62" fmla="*/ 68 w 758"/>
                  <a:gd name="T63" fmla="*/ 381 h 792"/>
                  <a:gd name="T64" fmla="*/ 46 w 758"/>
                  <a:gd name="T65" fmla="*/ 393 h 792"/>
                  <a:gd name="T66" fmla="*/ 26 w 758"/>
                  <a:gd name="T67" fmla="*/ 405 h 792"/>
                  <a:gd name="T68" fmla="*/ 4 w 758"/>
                  <a:gd name="T69" fmla="*/ 417 h 792"/>
                  <a:gd name="T70" fmla="*/ 5 w 758"/>
                  <a:gd name="T71" fmla="*/ 678 h 792"/>
                  <a:gd name="T72" fmla="*/ 41 w 758"/>
                  <a:gd name="T73" fmla="*/ 754 h 792"/>
                  <a:gd name="T74" fmla="*/ 102 w 758"/>
                  <a:gd name="T75" fmla="*/ 742 h 792"/>
                  <a:gd name="T76" fmla="*/ 164 w 758"/>
                  <a:gd name="T77" fmla="*/ 733 h 792"/>
                  <a:gd name="T78" fmla="*/ 226 w 758"/>
                  <a:gd name="T79" fmla="*/ 726 h 792"/>
                  <a:gd name="T80" fmla="*/ 287 w 758"/>
                  <a:gd name="T81" fmla="*/ 723 h 792"/>
                  <a:gd name="T82" fmla="*/ 356 w 758"/>
                  <a:gd name="T83" fmla="*/ 722 h 792"/>
                  <a:gd name="T84" fmla="*/ 439 w 758"/>
                  <a:gd name="T85" fmla="*/ 727 h 792"/>
                  <a:gd name="T86" fmla="*/ 518 w 758"/>
                  <a:gd name="T87" fmla="*/ 736 h 792"/>
                  <a:gd name="T88" fmla="*/ 592 w 758"/>
                  <a:gd name="T89" fmla="*/ 750 h 792"/>
                  <a:gd name="T90" fmla="*/ 664 w 758"/>
                  <a:gd name="T91" fmla="*/ 769 h 792"/>
                  <a:gd name="T92" fmla="*/ 730 w 758"/>
                  <a:gd name="T93" fmla="*/ 792 h 792"/>
                  <a:gd name="T94" fmla="*/ 752 w 758"/>
                  <a:gd name="T95" fmla="*/ 650 h 792"/>
                  <a:gd name="T96" fmla="*/ 758 w 758"/>
                  <a:gd name="T97" fmla="*/ 503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8" h="792">
                    <a:moveTo>
                      <a:pt x="754" y="404"/>
                    </a:moveTo>
                    <a:lnTo>
                      <a:pt x="744" y="398"/>
                    </a:lnTo>
                    <a:lnTo>
                      <a:pt x="735" y="390"/>
                    </a:lnTo>
                    <a:lnTo>
                      <a:pt x="725" y="384"/>
                    </a:lnTo>
                    <a:lnTo>
                      <a:pt x="715" y="377"/>
                    </a:lnTo>
                    <a:lnTo>
                      <a:pt x="706" y="370"/>
                    </a:lnTo>
                    <a:lnTo>
                      <a:pt x="697" y="363"/>
                    </a:lnTo>
                    <a:lnTo>
                      <a:pt x="687" y="356"/>
                    </a:lnTo>
                    <a:lnTo>
                      <a:pt x="678" y="350"/>
                    </a:lnTo>
                    <a:lnTo>
                      <a:pt x="668" y="343"/>
                    </a:lnTo>
                    <a:lnTo>
                      <a:pt x="659" y="336"/>
                    </a:lnTo>
                    <a:lnTo>
                      <a:pt x="649" y="329"/>
                    </a:lnTo>
                    <a:lnTo>
                      <a:pt x="639" y="322"/>
                    </a:lnTo>
                    <a:lnTo>
                      <a:pt x="630" y="315"/>
                    </a:lnTo>
                    <a:lnTo>
                      <a:pt x="620" y="309"/>
                    </a:lnTo>
                    <a:lnTo>
                      <a:pt x="611" y="302"/>
                    </a:lnTo>
                    <a:lnTo>
                      <a:pt x="602" y="295"/>
                    </a:lnTo>
                    <a:lnTo>
                      <a:pt x="602" y="295"/>
                    </a:lnTo>
                    <a:lnTo>
                      <a:pt x="601" y="294"/>
                    </a:lnTo>
                    <a:lnTo>
                      <a:pt x="601" y="294"/>
                    </a:lnTo>
                    <a:lnTo>
                      <a:pt x="601" y="294"/>
                    </a:lnTo>
                    <a:lnTo>
                      <a:pt x="588" y="296"/>
                    </a:lnTo>
                    <a:lnTo>
                      <a:pt x="576" y="299"/>
                    </a:lnTo>
                    <a:lnTo>
                      <a:pt x="564" y="301"/>
                    </a:lnTo>
                    <a:lnTo>
                      <a:pt x="551" y="304"/>
                    </a:lnTo>
                    <a:lnTo>
                      <a:pt x="539" y="306"/>
                    </a:lnTo>
                    <a:lnTo>
                      <a:pt x="527" y="309"/>
                    </a:lnTo>
                    <a:lnTo>
                      <a:pt x="514" y="311"/>
                    </a:lnTo>
                    <a:lnTo>
                      <a:pt x="502" y="314"/>
                    </a:lnTo>
                    <a:lnTo>
                      <a:pt x="498" y="269"/>
                    </a:lnTo>
                    <a:lnTo>
                      <a:pt x="494" y="225"/>
                    </a:lnTo>
                    <a:lnTo>
                      <a:pt x="489" y="180"/>
                    </a:lnTo>
                    <a:lnTo>
                      <a:pt x="484" y="135"/>
                    </a:lnTo>
                    <a:lnTo>
                      <a:pt x="475" y="127"/>
                    </a:lnTo>
                    <a:lnTo>
                      <a:pt x="466" y="118"/>
                    </a:lnTo>
                    <a:lnTo>
                      <a:pt x="458" y="109"/>
                    </a:lnTo>
                    <a:lnTo>
                      <a:pt x="449" y="102"/>
                    </a:lnTo>
                    <a:lnTo>
                      <a:pt x="441" y="93"/>
                    </a:lnTo>
                    <a:lnTo>
                      <a:pt x="433" y="85"/>
                    </a:lnTo>
                    <a:lnTo>
                      <a:pt x="425" y="76"/>
                    </a:lnTo>
                    <a:lnTo>
                      <a:pt x="417" y="68"/>
                    </a:lnTo>
                    <a:lnTo>
                      <a:pt x="408" y="60"/>
                    </a:lnTo>
                    <a:lnTo>
                      <a:pt x="400" y="52"/>
                    </a:lnTo>
                    <a:lnTo>
                      <a:pt x="392" y="43"/>
                    </a:lnTo>
                    <a:lnTo>
                      <a:pt x="384" y="35"/>
                    </a:lnTo>
                    <a:lnTo>
                      <a:pt x="376" y="27"/>
                    </a:lnTo>
                    <a:lnTo>
                      <a:pt x="368" y="19"/>
                    </a:lnTo>
                    <a:lnTo>
                      <a:pt x="359" y="11"/>
                    </a:lnTo>
                    <a:lnTo>
                      <a:pt x="351" y="2"/>
                    </a:lnTo>
                    <a:lnTo>
                      <a:pt x="351" y="2"/>
                    </a:lnTo>
                    <a:lnTo>
                      <a:pt x="351" y="2"/>
                    </a:lnTo>
                    <a:lnTo>
                      <a:pt x="351" y="2"/>
                    </a:lnTo>
                    <a:lnTo>
                      <a:pt x="351" y="2"/>
                    </a:lnTo>
                    <a:lnTo>
                      <a:pt x="350" y="2"/>
                    </a:lnTo>
                    <a:lnTo>
                      <a:pt x="350" y="1"/>
                    </a:lnTo>
                    <a:lnTo>
                      <a:pt x="348" y="1"/>
                    </a:lnTo>
                    <a:lnTo>
                      <a:pt x="348" y="0"/>
                    </a:lnTo>
                    <a:lnTo>
                      <a:pt x="335" y="9"/>
                    </a:lnTo>
                    <a:lnTo>
                      <a:pt x="321" y="19"/>
                    </a:lnTo>
                    <a:lnTo>
                      <a:pt x="308" y="28"/>
                    </a:lnTo>
                    <a:lnTo>
                      <a:pt x="294" y="38"/>
                    </a:lnTo>
                    <a:lnTo>
                      <a:pt x="281" y="48"/>
                    </a:lnTo>
                    <a:lnTo>
                      <a:pt x="267" y="57"/>
                    </a:lnTo>
                    <a:lnTo>
                      <a:pt x="254" y="67"/>
                    </a:lnTo>
                    <a:lnTo>
                      <a:pt x="240" y="77"/>
                    </a:lnTo>
                    <a:lnTo>
                      <a:pt x="226" y="88"/>
                    </a:lnTo>
                    <a:lnTo>
                      <a:pt x="213" y="98"/>
                    </a:lnTo>
                    <a:lnTo>
                      <a:pt x="199" y="108"/>
                    </a:lnTo>
                    <a:lnTo>
                      <a:pt x="186" y="118"/>
                    </a:lnTo>
                    <a:lnTo>
                      <a:pt x="172" y="129"/>
                    </a:lnTo>
                    <a:lnTo>
                      <a:pt x="159" y="140"/>
                    </a:lnTo>
                    <a:lnTo>
                      <a:pt x="145" y="150"/>
                    </a:lnTo>
                    <a:lnTo>
                      <a:pt x="132" y="161"/>
                    </a:lnTo>
                    <a:lnTo>
                      <a:pt x="137" y="212"/>
                    </a:lnTo>
                    <a:lnTo>
                      <a:pt x="141" y="263"/>
                    </a:lnTo>
                    <a:lnTo>
                      <a:pt x="145" y="314"/>
                    </a:lnTo>
                    <a:lnTo>
                      <a:pt x="148" y="364"/>
                    </a:lnTo>
                    <a:lnTo>
                      <a:pt x="144" y="363"/>
                    </a:lnTo>
                    <a:lnTo>
                      <a:pt x="141" y="361"/>
                    </a:lnTo>
                    <a:lnTo>
                      <a:pt x="137" y="360"/>
                    </a:lnTo>
                    <a:lnTo>
                      <a:pt x="133" y="358"/>
                    </a:lnTo>
                    <a:lnTo>
                      <a:pt x="130" y="358"/>
                    </a:lnTo>
                    <a:lnTo>
                      <a:pt x="126" y="357"/>
                    </a:lnTo>
                    <a:lnTo>
                      <a:pt x="122" y="355"/>
                    </a:lnTo>
                    <a:lnTo>
                      <a:pt x="119" y="354"/>
                    </a:lnTo>
                    <a:lnTo>
                      <a:pt x="119" y="355"/>
                    </a:lnTo>
                    <a:lnTo>
                      <a:pt x="119" y="355"/>
                    </a:lnTo>
                    <a:lnTo>
                      <a:pt x="119" y="355"/>
                    </a:lnTo>
                    <a:lnTo>
                      <a:pt x="119" y="355"/>
                    </a:lnTo>
                    <a:lnTo>
                      <a:pt x="111" y="358"/>
                    </a:lnTo>
                    <a:lnTo>
                      <a:pt x="104" y="362"/>
                    </a:lnTo>
                    <a:lnTo>
                      <a:pt x="96" y="366"/>
                    </a:lnTo>
                    <a:lnTo>
                      <a:pt x="89" y="370"/>
                    </a:lnTo>
                    <a:lnTo>
                      <a:pt x="82" y="374"/>
                    </a:lnTo>
                    <a:lnTo>
                      <a:pt x="75" y="377"/>
                    </a:lnTo>
                    <a:lnTo>
                      <a:pt x="68" y="381"/>
                    </a:lnTo>
                    <a:lnTo>
                      <a:pt x="61" y="386"/>
                    </a:lnTo>
                    <a:lnTo>
                      <a:pt x="54" y="389"/>
                    </a:lnTo>
                    <a:lnTo>
                      <a:pt x="46" y="393"/>
                    </a:lnTo>
                    <a:lnTo>
                      <a:pt x="40" y="397"/>
                    </a:lnTo>
                    <a:lnTo>
                      <a:pt x="32" y="401"/>
                    </a:lnTo>
                    <a:lnTo>
                      <a:pt x="26" y="405"/>
                    </a:lnTo>
                    <a:lnTo>
                      <a:pt x="18" y="409"/>
                    </a:lnTo>
                    <a:lnTo>
                      <a:pt x="11" y="413"/>
                    </a:lnTo>
                    <a:lnTo>
                      <a:pt x="4" y="417"/>
                    </a:lnTo>
                    <a:lnTo>
                      <a:pt x="8" y="505"/>
                    </a:lnTo>
                    <a:lnTo>
                      <a:pt x="8" y="592"/>
                    </a:lnTo>
                    <a:lnTo>
                      <a:pt x="5" y="678"/>
                    </a:lnTo>
                    <a:lnTo>
                      <a:pt x="0" y="763"/>
                    </a:lnTo>
                    <a:lnTo>
                      <a:pt x="20" y="758"/>
                    </a:lnTo>
                    <a:lnTo>
                      <a:pt x="41" y="754"/>
                    </a:lnTo>
                    <a:lnTo>
                      <a:pt x="61" y="749"/>
                    </a:lnTo>
                    <a:lnTo>
                      <a:pt x="82" y="745"/>
                    </a:lnTo>
                    <a:lnTo>
                      <a:pt x="102" y="742"/>
                    </a:lnTo>
                    <a:lnTo>
                      <a:pt x="123" y="739"/>
                    </a:lnTo>
                    <a:lnTo>
                      <a:pt x="143" y="736"/>
                    </a:lnTo>
                    <a:lnTo>
                      <a:pt x="164" y="733"/>
                    </a:lnTo>
                    <a:lnTo>
                      <a:pt x="184" y="731"/>
                    </a:lnTo>
                    <a:lnTo>
                      <a:pt x="205" y="728"/>
                    </a:lnTo>
                    <a:lnTo>
                      <a:pt x="226" y="726"/>
                    </a:lnTo>
                    <a:lnTo>
                      <a:pt x="246" y="725"/>
                    </a:lnTo>
                    <a:lnTo>
                      <a:pt x="267" y="724"/>
                    </a:lnTo>
                    <a:lnTo>
                      <a:pt x="287" y="723"/>
                    </a:lnTo>
                    <a:lnTo>
                      <a:pt x="308" y="722"/>
                    </a:lnTo>
                    <a:lnTo>
                      <a:pt x="329" y="722"/>
                    </a:lnTo>
                    <a:lnTo>
                      <a:pt x="356" y="722"/>
                    </a:lnTo>
                    <a:lnTo>
                      <a:pt x="384" y="723"/>
                    </a:lnTo>
                    <a:lnTo>
                      <a:pt x="412" y="725"/>
                    </a:lnTo>
                    <a:lnTo>
                      <a:pt x="439" y="727"/>
                    </a:lnTo>
                    <a:lnTo>
                      <a:pt x="466" y="729"/>
                    </a:lnTo>
                    <a:lnTo>
                      <a:pt x="491" y="733"/>
                    </a:lnTo>
                    <a:lnTo>
                      <a:pt x="518" y="736"/>
                    </a:lnTo>
                    <a:lnTo>
                      <a:pt x="542" y="740"/>
                    </a:lnTo>
                    <a:lnTo>
                      <a:pt x="568" y="745"/>
                    </a:lnTo>
                    <a:lnTo>
                      <a:pt x="592" y="750"/>
                    </a:lnTo>
                    <a:lnTo>
                      <a:pt x="616" y="756"/>
                    </a:lnTo>
                    <a:lnTo>
                      <a:pt x="640" y="763"/>
                    </a:lnTo>
                    <a:lnTo>
                      <a:pt x="664" y="769"/>
                    </a:lnTo>
                    <a:lnTo>
                      <a:pt x="686" y="777"/>
                    </a:lnTo>
                    <a:lnTo>
                      <a:pt x="709" y="784"/>
                    </a:lnTo>
                    <a:lnTo>
                      <a:pt x="730" y="792"/>
                    </a:lnTo>
                    <a:lnTo>
                      <a:pt x="740" y="745"/>
                    </a:lnTo>
                    <a:lnTo>
                      <a:pt x="746" y="698"/>
                    </a:lnTo>
                    <a:lnTo>
                      <a:pt x="752" y="650"/>
                    </a:lnTo>
                    <a:lnTo>
                      <a:pt x="755" y="601"/>
                    </a:lnTo>
                    <a:lnTo>
                      <a:pt x="758" y="553"/>
                    </a:lnTo>
                    <a:lnTo>
                      <a:pt x="758" y="503"/>
                    </a:lnTo>
                    <a:lnTo>
                      <a:pt x="757" y="454"/>
                    </a:lnTo>
                    <a:lnTo>
                      <a:pt x="754" y="404"/>
                    </a:lnTo>
                    <a:close/>
                  </a:path>
                </a:pathLst>
              </a:custGeom>
              <a:solidFill>
                <a:srgbClr val="B7B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58" name="Freeform 41"/>
              <p:cNvSpPr>
                <a:spLocks/>
              </p:cNvSpPr>
              <p:nvPr/>
            </p:nvSpPr>
            <p:spPr bwMode="auto">
              <a:xfrm>
                <a:off x="3957" y="4878"/>
                <a:ext cx="125" cy="375"/>
              </a:xfrm>
              <a:custGeom>
                <a:avLst/>
                <a:gdLst>
                  <a:gd name="T0" fmla="*/ 119 w 125"/>
                  <a:gd name="T1" fmla="*/ 0 h 375"/>
                  <a:gd name="T2" fmla="*/ 112 w 125"/>
                  <a:gd name="T3" fmla="*/ 4 h 375"/>
                  <a:gd name="T4" fmla="*/ 104 w 125"/>
                  <a:gd name="T5" fmla="*/ 8 h 375"/>
                  <a:gd name="T6" fmla="*/ 96 w 125"/>
                  <a:gd name="T7" fmla="*/ 12 h 375"/>
                  <a:gd name="T8" fmla="*/ 90 w 125"/>
                  <a:gd name="T9" fmla="*/ 15 h 375"/>
                  <a:gd name="T10" fmla="*/ 83 w 125"/>
                  <a:gd name="T11" fmla="*/ 19 h 375"/>
                  <a:gd name="T12" fmla="*/ 75 w 125"/>
                  <a:gd name="T13" fmla="*/ 22 h 375"/>
                  <a:gd name="T14" fmla="*/ 68 w 125"/>
                  <a:gd name="T15" fmla="*/ 25 h 375"/>
                  <a:gd name="T16" fmla="*/ 61 w 125"/>
                  <a:gd name="T17" fmla="*/ 29 h 375"/>
                  <a:gd name="T18" fmla="*/ 54 w 125"/>
                  <a:gd name="T19" fmla="*/ 33 h 375"/>
                  <a:gd name="T20" fmla="*/ 47 w 125"/>
                  <a:gd name="T21" fmla="*/ 37 h 375"/>
                  <a:gd name="T22" fmla="*/ 40 w 125"/>
                  <a:gd name="T23" fmla="*/ 40 h 375"/>
                  <a:gd name="T24" fmla="*/ 33 w 125"/>
                  <a:gd name="T25" fmla="*/ 44 h 375"/>
                  <a:gd name="T26" fmla="*/ 26 w 125"/>
                  <a:gd name="T27" fmla="*/ 48 h 375"/>
                  <a:gd name="T28" fmla="*/ 19 w 125"/>
                  <a:gd name="T29" fmla="*/ 51 h 375"/>
                  <a:gd name="T30" fmla="*/ 11 w 125"/>
                  <a:gd name="T31" fmla="*/ 55 h 375"/>
                  <a:gd name="T32" fmla="*/ 4 w 125"/>
                  <a:gd name="T33" fmla="*/ 59 h 375"/>
                  <a:gd name="T34" fmla="*/ 8 w 125"/>
                  <a:gd name="T35" fmla="*/ 140 h 375"/>
                  <a:gd name="T36" fmla="*/ 8 w 125"/>
                  <a:gd name="T37" fmla="*/ 219 h 375"/>
                  <a:gd name="T38" fmla="*/ 6 w 125"/>
                  <a:gd name="T39" fmla="*/ 298 h 375"/>
                  <a:gd name="T40" fmla="*/ 0 w 125"/>
                  <a:gd name="T41" fmla="*/ 375 h 375"/>
                  <a:gd name="T42" fmla="*/ 8 w 125"/>
                  <a:gd name="T43" fmla="*/ 373 h 375"/>
                  <a:gd name="T44" fmla="*/ 15 w 125"/>
                  <a:gd name="T45" fmla="*/ 372 h 375"/>
                  <a:gd name="T46" fmla="*/ 23 w 125"/>
                  <a:gd name="T47" fmla="*/ 370 h 375"/>
                  <a:gd name="T48" fmla="*/ 31 w 125"/>
                  <a:gd name="T49" fmla="*/ 369 h 375"/>
                  <a:gd name="T50" fmla="*/ 38 w 125"/>
                  <a:gd name="T51" fmla="*/ 366 h 375"/>
                  <a:gd name="T52" fmla="*/ 45 w 125"/>
                  <a:gd name="T53" fmla="*/ 365 h 375"/>
                  <a:gd name="T54" fmla="*/ 53 w 125"/>
                  <a:gd name="T55" fmla="*/ 364 h 375"/>
                  <a:gd name="T56" fmla="*/ 61 w 125"/>
                  <a:gd name="T57" fmla="*/ 361 h 375"/>
                  <a:gd name="T58" fmla="*/ 68 w 125"/>
                  <a:gd name="T59" fmla="*/ 360 h 375"/>
                  <a:gd name="T60" fmla="*/ 76 w 125"/>
                  <a:gd name="T61" fmla="*/ 359 h 375"/>
                  <a:gd name="T62" fmla="*/ 84 w 125"/>
                  <a:gd name="T63" fmla="*/ 357 h 375"/>
                  <a:gd name="T64" fmla="*/ 91 w 125"/>
                  <a:gd name="T65" fmla="*/ 356 h 375"/>
                  <a:gd name="T66" fmla="*/ 99 w 125"/>
                  <a:gd name="T67" fmla="*/ 355 h 375"/>
                  <a:gd name="T68" fmla="*/ 107 w 125"/>
                  <a:gd name="T69" fmla="*/ 353 h 375"/>
                  <a:gd name="T70" fmla="*/ 114 w 125"/>
                  <a:gd name="T71" fmla="*/ 352 h 375"/>
                  <a:gd name="T72" fmla="*/ 122 w 125"/>
                  <a:gd name="T73" fmla="*/ 350 h 375"/>
                  <a:gd name="T74" fmla="*/ 124 w 125"/>
                  <a:gd name="T75" fmla="*/ 264 h 375"/>
                  <a:gd name="T76" fmla="*/ 125 w 125"/>
                  <a:gd name="T77" fmla="*/ 178 h 375"/>
                  <a:gd name="T78" fmla="*/ 123 w 125"/>
                  <a:gd name="T79" fmla="*/ 90 h 375"/>
                  <a:gd name="T80" fmla="*/ 119 w 125"/>
                  <a:gd name="T81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" h="375">
                    <a:moveTo>
                      <a:pt x="119" y="0"/>
                    </a:moveTo>
                    <a:lnTo>
                      <a:pt x="112" y="4"/>
                    </a:lnTo>
                    <a:lnTo>
                      <a:pt x="104" y="8"/>
                    </a:lnTo>
                    <a:lnTo>
                      <a:pt x="96" y="12"/>
                    </a:lnTo>
                    <a:lnTo>
                      <a:pt x="90" y="15"/>
                    </a:lnTo>
                    <a:lnTo>
                      <a:pt x="83" y="19"/>
                    </a:lnTo>
                    <a:lnTo>
                      <a:pt x="75" y="22"/>
                    </a:lnTo>
                    <a:lnTo>
                      <a:pt x="68" y="25"/>
                    </a:lnTo>
                    <a:lnTo>
                      <a:pt x="61" y="29"/>
                    </a:lnTo>
                    <a:lnTo>
                      <a:pt x="54" y="33"/>
                    </a:lnTo>
                    <a:lnTo>
                      <a:pt x="47" y="37"/>
                    </a:lnTo>
                    <a:lnTo>
                      <a:pt x="40" y="40"/>
                    </a:lnTo>
                    <a:lnTo>
                      <a:pt x="33" y="44"/>
                    </a:lnTo>
                    <a:lnTo>
                      <a:pt x="26" y="48"/>
                    </a:lnTo>
                    <a:lnTo>
                      <a:pt x="19" y="51"/>
                    </a:lnTo>
                    <a:lnTo>
                      <a:pt x="11" y="55"/>
                    </a:lnTo>
                    <a:lnTo>
                      <a:pt x="4" y="59"/>
                    </a:lnTo>
                    <a:lnTo>
                      <a:pt x="8" y="140"/>
                    </a:lnTo>
                    <a:lnTo>
                      <a:pt x="8" y="219"/>
                    </a:lnTo>
                    <a:lnTo>
                      <a:pt x="6" y="298"/>
                    </a:lnTo>
                    <a:lnTo>
                      <a:pt x="0" y="375"/>
                    </a:lnTo>
                    <a:lnTo>
                      <a:pt x="8" y="373"/>
                    </a:lnTo>
                    <a:lnTo>
                      <a:pt x="15" y="372"/>
                    </a:lnTo>
                    <a:lnTo>
                      <a:pt x="23" y="370"/>
                    </a:lnTo>
                    <a:lnTo>
                      <a:pt x="31" y="369"/>
                    </a:lnTo>
                    <a:lnTo>
                      <a:pt x="38" y="366"/>
                    </a:lnTo>
                    <a:lnTo>
                      <a:pt x="45" y="365"/>
                    </a:lnTo>
                    <a:lnTo>
                      <a:pt x="53" y="364"/>
                    </a:lnTo>
                    <a:lnTo>
                      <a:pt x="61" y="361"/>
                    </a:lnTo>
                    <a:lnTo>
                      <a:pt x="68" y="360"/>
                    </a:lnTo>
                    <a:lnTo>
                      <a:pt x="76" y="359"/>
                    </a:lnTo>
                    <a:lnTo>
                      <a:pt x="84" y="357"/>
                    </a:lnTo>
                    <a:lnTo>
                      <a:pt x="91" y="356"/>
                    </a:lnTo>
                    <a:lnTo>
                      <a:pt x="99" y="355"/>
                    </a:lnTo>
                    <a:lnTo>
                      <a:pt x="107" y="353"/>
                    </a:lnTo>
                    <a:lnTo>
                      <a:pt x="114" y="352"/>
                    </a:lnTo>
                    <a:lnTo>
                      <a:pt x="122" y="350"/>
                    </a:lnTo>
                    <a:lnTo>
                      <a:pt x="124" y="264"/>
                    </a:lnTo>
                    <a:lnTo>
                      <a:pt x="125" y="178"/>
                    </a:lnTo>
                    <a:lnTo>
                      <a:pt x="123" y="9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59" name="Freeform 42"/>
              <p:cNvSpPr>
                <a:spLocks/>
              </p:cNvSpPr>
              <p:nvPr/>
            </p:nvSpPr>
            <p:spPr bwMode="auto">
              <a:xfrm>
                <a:off x="4367" y="4821"/>
                <a:ext cx="206" cy="404"/>
              </a:xfrm>
              <a:custGeom>
                <a:avLst/>
                <a:gdLst>
                  <a:gd name="T0" fmla="*/ 6 w 206"/>
                  <a:gd name="T1" fmla="*/ 384 h 404"/>
                  <a:gd name="T2" fmla="*/ 18 w 206"/>
                  <a:gd name="T3" fmla="*/ 385 h 404"/>
                  <a:gd name="T4" fmla="*/ 31 w 206"/>
                  <a:gd name="T5" fmla="*/ 385 h 404"/>
                  <a:gd name="T6" fmla="*/ 44 w 206"/>
                  <a:gd name="T7" fmla="*/ 386 h 404"/>
                  <a:gd name="T8" fmla="*/ 55 w 206"/>
                  <a:gd name="T9" fmla="*/ 386 h 404"/>
                  <a:gd name="T10" fmla="*/ 68 w 206"/>
                  <a:gd name="T11" fmla="*/ 388 h 404"/>
                  <a:gd name="T12" fmla="*/ 79 w 206"/>
                  <a:gd name="T13" fmla="*/ 389 h 404"/>
                  <a:gd name="T14" fmla="*/ 92 w 206"/>
                  <a:gd name="T15" fmla="*/ 389 h 404"/>
                  <a:gd name="T16" fmla="*/ 104 w 206"/>
                  <a:gd name="T17" fmla="*/ 391 h 404"/>
                  <a:gd name="T18" fmla="*/ 116 w 206"/>
                  <a:gd name="T19" fmla="*/ 392 h 404"/>
                  <a:gd name="T20" fmla="*/ 128 w 206"/>
                  <a:gd name="T21" fmla="*/ 394 h 404"/>
                  <a:gd name="T22" fmla="*/ 139 w 206"/>
                  <a:gd name="T23" fmla="*/ 395 h 404"/>
                  <a:gd name="T24" fmla="*/ 151 w 206"/>
                  <a:gd name="T25" fmla="*/ 396 h 404"/>
                  <a:gd name="T26" fmla="*/ 163 w 206"/>
                  <a:gd name="T27" fmla="*/ 398 h 404"/>
                  <a:gd name="T28" fmla="*/ 174 w 206"/>
                  <a:gd name="T29" fmla="*/ 400 h 404"/>
                  <a:gd name="T30" fmla="*/ 186 w 206"/>
                  <a:gd name="T31" fmla="*/ 402 h 404"/>
                  <a:gd name="T32" fmla="*/ 197 w 206"/>
                  <a:gd name="T33" fmla="*/ 404 h 404"/>
                  <a:gd name="T34" fmla="*/ 204 w 206"/>
                  <a:gd name="T35" fmla="*/ 305 h 404"/>
                  <a:gd name="T36" fmla="*/ 206 w 206"/>
                  <a:gd name="T37" fmla="*/ 205 h 404"/>
                  <a:gd name="T38" fmla="*/ 201 w 206"/>
                  <a:gd name="T39" fmla="*/ 103 h 404"/>
                  <a:gd name="T40" fmla="*/ 192 w 206"/>
                  <a:gd name="T41" fmla="*/ 1 h 404"/>
                  <a:gd name="T42" fmla="*/ 192 w 206"/>
                  <a:gd name="T43" fmla="*/ 1 h 404"/>
                  <a:gd name="T44" fmla="*/ 192 w 206"/>
                  <a:gd name="T45" fmla="*/ 0 h 404"/>
                  <a:gd name="T46" fmla="*/ 191 w 206"/>
                  <a:gd name="T47" fmla="*/ 0 h 404"/>
                  <a:gd name="T48" fmla="*/ 191 w 206"/>
                  <a:gd name="T49" fmla="*/ 0 h 404"/>
                  <a:gd name="T50" fmla="*/ 178 w 206"/>
                  <a:gd name="T51" fmla="*/ 2 h 404"/>
                  <a:gd name="T52" fmla="*/ 166 w 206"/>
                  <a:gd name="T53" fmla="*/ 4 h 404"/>
                  <a:gd name="T54" fmla="*/ 153 w 206"/>
                  <a:gd name="T55" fmla="*/ 6 h 404"/>
                  <a:gd name="T56" fmla="*/ 141 w 206"/>
                  <a:gd name="T57" fmla="*/ 9 h 404"/>
                  <a:gd name="T58" fmla="*/ 129 w 206"/>
                  <a:gd name="T59" fmla="*/ 11 h 404"/>
                  <a:gd name="T60" fmla="*/ 116 w 206"/>
                  <a:gd name="T61" fmla="*/ 14 h 404"/>
                  <a:gd name="T62" fmla="*/ 105 w 206"/>
                  <a:gd name="T63" fmla="*/ 16 h 404"/>
                  <a:gd name="T64" fmla="*/ 92 w 206"/>
                  <a:gd name="T65" fmla="*/ 19 h 404"/>
                  <a:gd name="T66" fmla="*/ 80 w 206"/>
                  <a:gd name="T67" fmla="*/ 22 h 404"/>
                  <a:gd name="T68" fmla="*/ 68 w 206"/>
                  <a:gd name="T69" fmla="*/ 25 h 404"/>
                  <a:gd name="T70" fmla="*/ 58 w 206"/>
                  <a:gd name="T71" fmla="*/ 28 h 404"/>
                  <a:gd name="T72" fmla="*/ 46 w 206"/>
                  <a:gd name="T73" fmla="*/ 30 h 404"/>
                  <a:gd name="T74" fmla="*/ 35 w 206"/>
                  <a:gd name="T75" fmla="*/ 33 h 404"/>
                  <a:gd name="T76" fmla="*/ 23 w 206"/>
                  <a:gd name="T77" fmla="*/ 36 h 404"/>
                  <a:gd name="T78" fmla="*/ 12 w 206"/>
                  <a:gd name="T79" fmla="*/ 39 h 404"/>
                  <a:gd name="T80" fmla="*/ 0 w 206"/>
                  <a:gd name="T81" fmla="*/ 42 h 404"/>
                  <a:gd name="T82" fmla="*/ 4 w 206"/>
                  <a:gd name="T83" fmla="*/ 130 h 404"/>
                  <a:gd name="T84" fmla="*/ 7 w 206"/>
                  <a:gd name="T85" fmla="*/ 216 h 404"/>
                  <a:gd name="T86" fmla="*/ 7 w 206"/>
                  <a:gd name="T87" fmla="*/ 300 h 404"/>
                  <a:gd name="T88" fmla="*/ 6 w 206"/>
                  <a:gd name="T89" fmla="*/ 38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6" h="404">
                    <a:moveTo>
                      <a:pt x="6" y="384"/>
                    </a:moveTo>
                    <a:lnTo>
                      <a:pt x="18" y="385"/>
                    </a:lnTo>
                    <a:lnTo>
                      <a:pt x="31" y="385"/>
                    </a:lnTo>
                    <a:lnTo>
                      <a:pt x="44" y="386"/>
                    </a:lnTo>
                    <a:lnTo>
                      <a:pt x="55" y="386"/>
                    </a:lnTo>
                    <a:lnTo>
                      <a:pt x="68" y="388"/>
                    </a:lnTo>
                    <a:lnTo>
                      <a:pt x="79" y="389"/>
                    </a:lnTo>
                    <a:lnTo>
                      <a:pt x="92" y="389"/>
                    </a:lnTo>
                    <a:lnTo>
                      <a:pt x="104" y="391"/>
                    </a:lnTo>
                    <a:lnTo>
                      <a:pt x="116" y="392"/>
                    </a:lnTo>
                    <a:lnTo>
                      <a:pt x="128" y="394"/>
                    </a:lnTo>
                    <a:lnTo>
                      <a:pt x="139" y="395"/>
                    </a:lnTo>
                    <a:lnTo>
                      <a:pt x="151" y="396"/>
                    </a:lnTo>
                    <a:lnTo>
                      <a:pt x="163" y="398"/>
                    </a:lnTo>
                    <a:lnTo>
                      <a:pt x="174" y="400"/>
                    </a:lnTo>
                    <a:lnTo>
                      <a:pt x="186" y="402"/>
                    </a:lnTo>
                    <a:lnTo>
                      <a:pt x="197" y="404"/>
                    </a:lnTo>
                    <a:lnTo>
                      <a:pt x="204" y="305"/>
                    </a:lnTo>
                    <a:lnTo>
                      <a:pt x="206" y="205"/>
                    </a:lnTo>
                    <a:lnTo>
                      <a:pt x="201" y="103"/>
                    </a:lnTo>
                    <a:lnTo>
                      <a:pt x="192" y="1"/>
                    </a:lnTo>
                    <a:lnTo>
                      <a:pt x="192" y="1"/>
                    </a:lnTo>
                    <a:lnTo>
                      <a:pt x="192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78" y="2"/>
                    </a:lnTo>
                    <a:lnTo>
                      <a:pt x="166" y="4"/>
                    </a:lnTo>
                    <a:lnTo>
                      <a:pt x="153" y="6"/>
                    </a:lnTo>
                    <a:lnTo>
                      <a:pt x="141" y="9"/>
                    </a:lnTo>
                    <a:lnTo>
                      <a:pt x="129" y="11"/>
                    </a:lnTo>
                    <a:lnTo>
                      <a:pt x="116" y="14"/>
                    </a:lnTo>
                    <a:lnTo>
                      <a:pt x="105" y="16"/>
                    </a:lnTo>
                    <a:lnTo>
                      <a:pt x="92" y="19"/>
                    </a:lnTo>
                    <a:lnTo>
                      <a:pt x="80" y="22"/>
                    </a:lnTo>
                    <a:lnTo>
                      <a:pt x="68" y="25"/>
                    </a:lnTo>
                    <a:lnTo>
                      <a:pt x="58" y="28"/>
                    </a:lnTo>
                    <a:lnTo>
                      <a:pt x="46" y="30"/>
                    </a:lnTo>
                    <a:lnTo>
                      <a:pt x="35" y="33"/>
                    </a:lnTo>
                    <a:lnTo>
                      <a:pt x="23" y="36"/>
                    </a:lnTo>
                    <a:lnTo>
                      <a:pt x="12" y="39"/>
                    </a:lnTo>
                    <a:lnTo>
                      <a:pt x="0" y="42"/>
                    </a:lnTo>
                    <a:lnTo>
                      <a:pt x="4" y="130"/>
                    </a:lnTo>
                    <a:lnTo>
                      <a:pt x="7" y="216"/>
                    </a:lnTo>
                    <a:lnTo>
                      <a:pt x="7" y="300"/>
                    </a:lnTo>
                    <a:lnTo>
                      <a:pt x="6" y="384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60" name="Freeform 43"/>
              <p:cNvSpPr>
                <a:spLocks/>
              </p:cNvSpPr>
              <p:nvPr/>
            </p:nvSpPr>
            <p:spPr bwMode="auto">
              <a:xfrm>
                <a:off x="4086" y="4550"/>
                <a:ext cx="263" cy="674"/>
              </a:xfrm>
              <a:custGeom>
                <a:avLst/>
                <a:gdLst>
                  <a:gd name="T0" fmla="*/ 36 w 263"/>
                  <a:gd name="T1" fmla="*/ 671 h 674"/>
                  <a:gd name="T2" fmla="*/ 64 w 263"/>
                  <a:gd name="T3" fmla="*/ 668 h 674"/>
                  <a:gd name="T4" fmla="*/ 91 w 263"/>
                  <a:gd name="T5" fmla="*/ 665 h 674"/>
                  <a:gd name="T6" fmla="*/ 119 w 263"/>
                  <a:gd name="T7" fmla="*/ 662 h 674"/>
                  <a:gd name="T8" fmla="*/ 146 w 263"/>
                  <a:gd name="T9" fmla="*/ 660 h 674"/>
                  <a:gd name="T10" fmla="*/ 174 w 263"/>
                  <a:gd name="T11" fmla="*/ 658 h 674"/>
                  <a:gd name="T12" fmla="*/ 201 w 263"/>
                  <a:gd name="T13" fmla="*/ 657 h 674"/>
                  <a:gd name="T14" fmla="*/ 229 w 263"/>
                  <a:gd name="T15" fmla="*/ 656 h 674"/>
                  <a:gd name="T16" fmla="*/ 247 w 263"/>
                  <a:gd name="T17" fmla="*/ 656 h 674"/>
                  <a:gd name="T18" fmla="*/ 257 w 263"/>
                  <a:gd name="T19" fmla="*/ 656 h 674"/>
                  <a:gd name="T20" fmla="*/ 263 w 263"/>
                  <a:gd name="T21" fmla="*/ 576 h 674"/>
                  <a:gd name="T22" fmla="*/ 261 w 263"/>
                  <a:gd name="T23" fmla="*/ 416 h 674"/>
                  <a:gd name="T24" fmla="*/ 251 w 263"/>
                  <a:gd name="T25" fmla="*/ 252 h 674"/>
                  <a:gd name="T26" fmla="*/ 233 w 263"/>
                  <a:gd name="T27" fmla="*/ 86 h 674"/>
                  <a:gd name="T28" fmla="*/ 221 w 263"/>
                  <a:gd name="T29" fmla="*/ 2 h 674"/>
                  <a:gd name="T30" fmla="*/ 220 w 263"/>
                  <a:gd name="T31" fmla="*/ 0 h 674"/>
                  <a:gd name="T32" fmla="*/ 206 w 263"/>
                  <a:gd name="T33" fmla="*/ 9 h 674"/>
                  <a:gd name="T34" fmla="*/ 178 w 263"/>
                  <a:gd name="T35" fmla="*/ 26 h 674"/>
                  <a:gd name="T36" fmla="*/ 151 w 263"/>
                  <a:gd name="T37" fmla="*/ 44 h 674"/>
                  <a:gd name="T38" fmla="*/ 124 w 263"/>
                  <a:gd name="T39" fmla="*/ 63 h 674"/>
                  <a:gd name="T40" fmla="*/ 98 w 263"/>
                  <a:gd name="T41" fmla="*/ 81 h 674"/>
                  <a:gd name="T42" fmla="*/ 71 w 263"/>
                  <a:gd name="T43" fmla="*/ 100 h 674"/>
                  <a:gd name="T44" fmla="*/ 44 w 263"/>
                  <a:gd name="T45" fmla="*/ 120 h 674"/>
                  <a:gd name="T46" fmla="*/ 16 w 263"/>
                  <a:gd name="T47" fmla="*/ 140 h 674"/>
                  <a:gd name="T48" fmla="*/ 8 w 263"/>
                  <a:gd name="T49" fmla="*/ 197 h 674"/>
                  <a:gd name="T50" fmla="*/ 16 w 263"/>
                  <a:gd name="T51" fmla="*/ 290 h 674"/>
                  <a:gd name="T52" fmla="*/ 14 w 263"/>
                  <a:gd name="T53" fmla="*/ 336 h 674"/>
                  <a:gd name="T54" fmla="*/ 6 w 263"/>
                  <a:gd name="T55" fmla="*/ 333 h 674"/>
                  <a:gd name="T56" fmla="*/ 6 w 263"/>
                  <a:gd name="T57" fmla="*/ 333 h 674"/>
                  <a:gd name="T58" fmla="*/ 13 w 263"/>
                  <a:gd name="T59" fmla="*/ 337 h 674"/>
                  <a:gd name="T60" fmla="*/ 22 w 263"/>
                  <a:gd name="T61" fmla="*/ 423 h 674"/>
                  <a:gd name="T62" fmla="*/ 25 w 263"/>
                  <a:gd name="T63" fmla="*/ 591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3" h="674">
                    <a:moveTo>
                      <a:pt x="22" y="674"/>
                    </a:moveTo>
                    <a:lnTo>
                      <a:pt x="36" y="671"/>
                    </a:lnTo>
                    <a:lnTo>
                      <a:pt x="50" y="669"/>
                    </a:lnTo>
                    <a:lnTo>
                      <a:pt x="64" y="668"/>
                    </a:lnTo>
                    <a:lnTo>
                      <a:pt x="77" y="666"/>
                    </a:lnTo>
                    <a:lnTo>
                      <a:pt x="91" y="665"/>
                    </a:lnTo>
                    <a:lnTo>
                      <a:pt x="105" y="663"/>
                    </a:lnTo>
                    <a:lnTo>
                      <a:pt x="119" y="662"/>
                    </a:lnTo>
                    <a:lnTo>
                      <a:pt x="132" y="660"/>
                    </a:lnTo>
                    <a:lnTo>
                      <a:pt x="146" y="660"/>
                    </a:lnTo>
                    <a:lnTo>
                      <a:pt x="160" y="659"/>
                    </a:lnTo>
                    <a:lnTo>
                      <a:pt x="174" y="658"/>
                    </a:lnTo>
                    <a:lnTo>
                      <a:pt x="187" y="657"/>
                    </a:lnTo>
                    <a:lnTo>
                      <a:pt x="201" y="657"/>
                    </a:lnTo>
                    <a:lnTo>
                      <a:pt x="215" y="656"/>
                    </a:lnTo>
                    <a:lnTo>
                      <a:pt x="229" y="656"/>
                    </a:lnTo>
                    <a:lnTo>
                      <a:pt x="242" y="656"/>
                    </a:lnTo>
                    <a:lnTo>
                      <a:pt x="247" y="656"/>
                    </a:lnTo>
                    <a:lnTo>
                      <a:pt x="252" y="656"/>
                    </a:lnTo>
                    <a:lnTo>
                      <a:pt x="257" y="656"/>
                    </a:lnTo>
                    <a:lnTo>
                      <a:pt x="262" y="656"/>
                    </a:lnTo>
                    <a:lnTo>
                      <a:pt x="263" y="576"/>
                    </a:lnTo>
                    <a:lnTo>
                      <a:pt x="263" y="496"/>
                    </a:lnTo>
                    <a:lnTo>
                      <a:pt x="261" y="416"/>
                    </a:lnTo>
                    <a:lnTo>
                      <a:pt x="257" y="334"/>
                    </a:lnTo>
                    <a:lnTo>
                      <a:pt x="251" y="252"/>
                    </a:lnTo>
                    <a:lnTo>
                      <a:pt x="243" y="170"/>
                    </a:lnTo>
                    <a:lnTo>
                      <a:pt x="233" y="86"/>
                    </a:lnTo>
                    <a:lnTo>
                      <a:pt x="221" y="3"/>
                    </a:lnTo>
                    <a:lnTo>
                      <a:pt x="221" y="2"/>
                    </a:lnTo>
                    <a:lnTo>
                      <a:pt x="220" y="1"/>
                    </a:lnTo>
                    <a:lnTo>
                      <a:pt x="220" y="0"/>
                    </a:lnTo>
                    <a:lnTo>
                      <a:pt x="219" y="0"/>
                    </a:lnTo>
                    <a:lnTo>
                      <a:pt x="206" y="9"/>
                    </a:lnTo>
                    <a:lnTo>
                      <a:pt x="192" y="17"/>
                    </a:lnTo>
                    <a:lnTo>
                      <a:pt x="178" y="26"/>
                    </a:lnTo>
                    <a:lnTo>
                      <a:pt x="165" y="35"/>
                    </a:lnTo>
                    <a:lnTo>
                      <a:pt x="151" y="44"/>
                    </a:lnTo>
                    <a:lnTo>
                      <a:pt x="138" y="53"/>
                    </a:lnTo>
                    <a:lnTo>
                      <a:pt x="124" y="63"/>
                    </a:lnTo>
                    <a:lnTo>
                      <a:pt x="111" y="72"/>
                    </a:lnTo>
                    <a:lnTo>
                      <a:pt x="98" y="81"/>
                    </a:lnTo>
                    <a:lnTo>
                      <a:pt x="84" y="90"/>
                    </a:lnTo>
                    <a:lnTo>
                      <a:pt x="71" y="100"/>
                    </a:lnTo>
                    <a:lnTo>
                      <a:pt x="57" y="110"/>
                    </a:lnTo>
                    <a:lnTo>
                      <a:pt x="44" y="120"/>
                    </a:lnTo>
                    <a:lnTo>
                      <a:pt x="30" y="130"/>
                    </a:lnTo>
                    <a:lnTo>
                      <a:pt x="16" y="140"/>
                    </a:lnTo>
                    <a:lnTo>
                      <a:pt x="2" y="150"/>
                    </a:lnTo>
                    <a:lnTo>
                      <a:pt x="8" y="197"/>
                    </a:lnTo>
                    <a:lnTo>
                      <a:pt x="12" y="244"/>
                    </a:lnTo>
                    <a:lnTo>
                      <a:pt x="16" y="290"/>
                    </a:lnTo>
                    <a:lnTo>
                      <a:pt x="19" y="338"/>
                    </a:lnTo>
                    <a:lnTo>
                      <a:pt x="14" y="336"/>
                    </a:lnTo>
                    <a:lnTo>
                      <a:pt x="10" y="335"/>
                    </a:lnTo>
                    <a:lnTo>
                      <a:pt x="6" y="333"/>
                    </a:lnTo>
                    <a:lnTo>
                      <a:pt x="0" y="332"/>
                    </a:lnTo>
                    <a:lnTo>
                      <a:pt x="6" y="333"/>
                    </a:lnTo>
                    <a:lnTo>
                      <a:pt x="9" y="335"/>
                    </a:lnTo>
                    <a:lnTo>
                      <a:pt x="13" y="337"/>
                    </a:lnTo>
                    <a:lnTo>
                      <a:pt x="18" y="338"/>
                    </a:lnTo>
                    <a:lnTo>
                      <a:pt x="22" y="423"/>
                    </a:lnTo>
                    <a:lnTo>
                      <a:pt x="25" y="507"/>
                    </a:lnTo>
                    <a:lnTo>
                      <a:pt x="25" y="591"/>
                    </a:lnTo>
                    <a:lnTo>
                      <a:pt x="22" y="674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61" name="Freeform 44"/>
              <p:cNvSpPr>
                <a:spLocks/>
              </p:cNvSpPr>
              <p:nvPr/>
            </p:nvSpPr>
            <p:spPr bwMode="auto">
              <a:xfrm>
                <a:off x="4560" y="4821"/>
                <a:ext cx="156" cy="435"/>
              </a:xfrm>
              <a:custGeom>
                <a:avLst/>
                <a:gdLst>
                  <a:gd name="T0" fmla="*/ 152 w 156"/>
                  <a:gd name="T1" fmla="*/ 100 h 435"/>
                  <a:gd name="T2" fmla="*/ 142 w 156"/>
                  <a:gd name="T3" fmla="*/ 94 h 435"/>
                  <a:gd name="T4" fmla="*/ 132 w 156"/>
                  <a:gd name="T5" fmla="*/ 88 h 435"/>
                  <a:gd name="T6" fmla="*/ 123 w 156"/>
                  <a:gd name="T7" fmla="*/ 82 h 435"/>
                  <a:gd name="T8" fmla="*/ 113 w 156"/>
                  <a:gd name="T9" fmla="*/ 76 h 435"/>
                  <a:gd name="T10" fmla="*/ 103 w 156"/>
                  <a:gd name="T11" fmla="*/ 70 h 435"/>
                  <a:gd name="T12" fmla="*/ 94 w 156"/>
                  <a:gd name="T13" fmla="*/ 63 h 435"/>
                  <a:gd name="T14" fmla="*/ 85 w 156"/>
                  <a:gd name="T15" fmla="*/ 57 h 435"/>
                  <a:gd name="T16" fmla="*/ 76 w 156"/>
                  <a:gd name="T17" fmla="*/ 50 h 435"/>
                  <a:gd name="T18" fmla="*/ 66 w 156"/>
                  <a:gd name="T19" fmla="*/ 44 h 435"/>
                  <a:gd name="T20" fmla="*/ 57 w 156"/>
                  <a:gd name="T21" fmla="*/ 38 h 435"/>
                  <a:gd name="T22" fmla="*/ 47 w 156"/>
                  <a:gd name="T23" fmla="*/ 31 h 435"/>
                  <a:gd name="T24" fmla="*/ 37 w 156"/>
                  <a:gd name="T25" fmla="*/ 25 h 435"/>
                  <a:gd name="T26" fmla="*/ 28 w 156"/>
                  <a:gd name="T27" fmla="*/ 19 h 435"/>
                  <a:gd name="T28" fmla="*/ 19 w 156"/>
                  <a:gd name="T29" fmla="*/ 13 h 435"/>
                  <a:gd name="T30" fmla="*/ 10 w 156"/>
                  <a:gd name="T31" fmla="*/ 6 h 435"/>
                  <a:gd name="T32" fmla="*/ 0 w 156"/>
                  <a:gd name="T33" fmla="*/ 0 h 435"/>
                  <a:gd name="T34" fmla="*/ 9 w 156"/>
                  <a:gd name="T35" fmla="*/ 103 h 435"/>
                  <a:gd name="T36" fmla="*/ 13 w 156"/>
                  <a:gd name="T37" fmla="*/ 204 h 435"/>
                  <a:gd name="T38" fmla="*/ 11 w 156"/>
                  <a:gd name="T39" fmla="*/ 304 h 435"/>
                  <a:gd name="T40" fmla="*/ 5 w 156"/>
                  <a:gd name="T41" fmla="*/ 403 h 435"/>
                  <a:gd name="T42" fmla="*/ 13 w 156"/>
                  <a:gd name="T43" fmla="*/ 404 h 435"/>
                  <a:gd name="T44" fmla="*/ 22 w 156"/>
                  <a:gd name="T45" fmla="*/ 407 h 435"/>
                  <a:gd name="T46" fmla="*/ 30 w 156"/>
                  <a:gd name="T47" fmla="*/ 408 h 435"/>
                  <a:gd name="T48" fmla="*/ 38 w 156"/>
                  <a:gd name="T49" fmla="*/ 410 h 435"/>
                  <a:gd name="T50" fmla="*/ 47 w 156"/>
                  <a:gd name="T51" fmla="*/ 412 h 435"/>
                  <a:gd name="T52" fmla="*/ 55 w 156"/>
                  <a:gd name="T53" fmla="*/ 414 h 435"/>
                  <a:gd name="T54" fmla="*/ 63 w 156"/>
                  <a:gd name="T55" fmla="*/ 416 h 435"/>
                  <a:gd name="T56" fmla="*/ 71 w 156"/>
                  <a:gd name="T57" fmla="*/ 417 h 435"/>
                  <a:gd name="T58" fmla="*/ 79 w 156"/>
                  <a:gd name="T59" fmla="*/ 419 h 435"/>
                  <a:gd name="T60" fmla="*/ 87 w 156"/>
                  <a:gd name="T61" fmla="*/ 421 h 435"/>
                  <a:gd name="T62" fmla="*/ 94 w 156"/>
                  <a:gd name="T63" fmla="*/ 423 h 435"/>
                  <a:gd name="T64" fmla="*/ 103 w 156"/>
                  <a:gd name="T65" fmla="*/ 426 h 435"/>
                  <a:gd name="T66" fmla="*/ 111 w 156"/>
                  <a:gd name="T67" fmla="*/ 428 h 435"/>
                  <a:gd name="T68" fmla="*/ 118 w 156"/>
                  <a:gd name="T69" fmla="*/ 430 h 435"/>
                  <a:gd name="T70" fmla="*/ 126 w 156"/>
                  <a:gd name="T71" fmla="*/ 432 h 435"/>
                  <a:gd name="T72" fmla="*/ 134 w 156"/>
                  <a:gd name="T73" fmla="*/ 435 h 435"/>
                  <a:gd name="T74" fmla="*/ 141 w 156"/>
                  <a:gd name="T75" fmla="*/ 394 h 435"/>
                  <a:gd name="T76" fmla="*/ 147 w 156"/>
                  <a:gd name="T77" fmla="*/ 353 h 435"/>
                  <a:gd name="T78" fmla="*/ 150 w 156"/>
                  <a:gd name="T79" fmla="*/ 313 h 435"/>
                  <a:gd name="T80" fmla="*/ 154 w 156"/>
                  <a:gd name="T81" fmla="*/ 271 h 435"/>
                  <a:gd name="T82" fmla="*/ 156 w 156"/>
                  <a:gd name="T83" fmla="*/ 229 h 435"/>
                  <a:gd name="T84" fmla="*/ 156 w 156"/>
                  <a:gd name="T85" fmla="*/ 186 h 435"/>
                  <a:gd name="T86" fmla="*/ 154 w 156"/>
                  <a:gd name="T87" fmla="*/ 144 h 435"/>
                  <a:gd name="T88" fmla="*/ 152 w 156"/>
                  <a:gd name="T89" fmla="*/ 10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6" h="435">
                    <a:moveTo>
                      <a:pt x="152" y="100"/>
                    </a:moveTo>
                    <a:lnTo>
                      <a:pt x="142" y="94"/>
                    </a:lnTo>
                    <a:lnTo>
                      <a:pt x="132" y="88"/>
                    </a:lnTo>
                    <a:lnTo>
                      <a:pt x="123" y="82"/>
                    </a:lnTo>
                    <a:lnTo>
                      <a:pt x="113" y="76"/>
                    </a:lnTo>
                    <a:lnTo>
                      <a:pt x="103" y="70"/>
                    </a:lnTo>
                    <a:lnTo>
                      <a:pt x="94" y="63"/>
                    </a:lnTo>
                    <a:lnTo>
                      <a:pt x="85" y="57"/>
                    </a:lnTo>
                    <a:lnTo>
                      <a:pt x="76" y="50"/>
                    </a:lnTo>
                    <a:lnTo>
                      <a:pt x="66" y="44"/>
                    </a:lnTo>
                    <a:lnTo>
                      <a:pt x="57" y="38"/>
                    </a:lnTo>
                    <a:lnTo>
                      <a:pt x="47" y="31"/>
                    </a:lnTo>
                    <a:lnTo>
                      <a:pt x="37" y="25"/>
                    </a:lnTo>
                    <a:lnTo>
                      <a:pt x="28" y="19"/>
                    </a:lnTo>
                    <a:lnTo>
                      <a:pt x="19" y="13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9" y="103"/>
                    </a:lnTo>
                    <a:lnTo>
                      <a:pt x="13" y="204"/>
                    </a:lnTo>
                    <a:lnTo>
                      <a:pt x="11" y="304"/>
                    </a:lnTo>
                    <a:lnTo>
                      <a:pt x="5" y="403"/>
                    </a:lnTo>
                    <a:lnTo>
                      <a:pt x="13" y="404"/>
                    </a:lnTo>
                    <a:lnTo>
                      <a:pt x="22" y="407"/>
                    </a:lnTo>
                    <a:lnTo>
                      <a:pt x="30" y="408"/>
                    </a:lnTo>
                    <a:lnTo>
                      <a:pt x="38" y="410"/>
                    </a:lnTo>
                    <a:lnTo>
                      <a:pt x="47" y="412"/>
                    </a:lnTo>
                    <a:lnTo>
                      <a:pt x="55" y="414"/>
                    </a:lnTo>
                    <a:lnTo>
                      <a:pt x="63" y="416"/>
                    </a:lnTo>
                    <a:lnTo>
                      <a:pt x="71" y="417"/>
                    </a:lnTo>
                    <a:lnTo>
                      <a:pt x="79" y="419"/>
                    </a:lnTo>
                    <a:lnTo>
                      <a:pt x="87" y="421"/>
                    </a:lnTo>
                    <a:lnTo>
                      <a:pt x="94" y="423"/>
                    </a:lnTo>
                    <a:lnTo>
                      <a:pt x="103" y="426"/>
                    </a:lnTo>
                    <a:lnTo>
                      <a:pt x="111" y="428"/>
                    </a:lnTo>
                    <a:lnTo>
                      <a:pt x="118" y="430"/>
                    </a:lnTo>
                    <a:lnTo>
                      <a:pt x="126" y="432"/>
                    </a:lnTo>
                    <a:lnTo>
                      <a:pt x="134" y="435"/>
                    </a:lnTo>
                    <a:lnTo>
                      <a:pt x="141" y="394"/>
                    </a:lnTo>
                    <a:lnTo>
                      <a:pt x="147" y="353"/>
                    </a:lnTo>
                    <a:lnTo>
                      <a:pt x="150" y="313"/>
                    </a:lnTo>
                    <a:lnTo>
                      <a:pt x="154" y="271"/>
                    </a:lnTo>
                    <a:lnTo>
                      <a:pt x="156" y="229"/>
                    </a:lnTo>
                    <a:lnTo>
                      <a:pt x="156" y="186"/>
                    </a:lnTo>
                    <a:lnTo>
                      <a:pt x="154" y="144"/>
                    </a:lnTo>
                    <a:lnTo>
                      <a:pt x="152" y="10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62" name="Freeform 45"/>
              <p:cNvSpPr>
                <a:spLocks/>
              </p:cNvSpPr>
              <p:nvPr/>
            </p:nvSpPr>
            <p:spPr bwMode="auto">
              <a:xfrm>
                <a:off x="4076" y="4878"/>
                <a:ext cx="10" cy="3"/>
              </a:xfrm>
              <a:custGeom>
                <a:avLst/>
                <a:gdLst>
                  <a:gd name="T0" fmla="*/ 10 w 10"/>
                  <a:gd name="T1" fmla="*/ 3 h 3"/>
                  <a:gd name="T2" fmla="*/ 8 w 10"/>
                  <a:gd name="T3" fmla="*/ 3 h 3"/>
                  <a:gd name="T4" fmla="*/ 5 w 10"/>
                  <a:gd name="T5" fmla="*/ 1 h 3"/>
                  <a:gd name="T6" fmla="*/ 3 w 10"/>
                  <a:gd name="T7" fmla="*/ 0 h 3"/>
                  <a:gd name="T8" fmla="*/ 0 w 10"/>
                  <a:gd name="T9" fmla="*/ 0 h 3"/>
                  <a:gd name="T10" fmla="*/ 0 w 10"/>
                  <a:gd name="T11" fmla="*/ 0 h 3"/>
                  <a:gd name="T12" fmla="*/ 0 w 10"/>
                  <a:gd name="T13" fmla="*/ 0 h 3"/>
                  <a:gd name="T14" fmla="*/ 0 w 10"/>
                  <a:gd name="T15" fmla="*/ 0 h 3"/>
                  <a:gd name="T16" fmla="*/ 0 w 10"/>
                  <a:gd name="T17" fmla="*/ 0 h 3"/>
                  <a:gd name="T18" fmla="*/ 0 w 10"/>
                  <a:gd name="T19" fmla="*/ 0 h 3"/>
                  <a:gd name="T20" fmla="*/ 0 w 10"/>
                  <a:gd name="T21" fmla="*/ 0 h 3"/>
                  <a:gd name="T22" fmla="*/ 0 w 10"/>
                  <a:gd name="T23" fmla="*/ 0 h 3"/>
                  <a:gd name="T24" fmla="*/ 0 w 10"/>
                  <a:gd name="T25" fmla="*/ 0 h 3"/>
                  <a:gd name="T26" fmla="*/ 3 w 10"/>
                  <a:gd name="T27" fmla="*/ 0 h 3"/>
                  <a:gd name="T28" fmla="*/ 5 w 10"/>
                  <a:gd name="T29" fmla="*/ 1 h 3"/>
                  <a:gd name="T30" fmla="*/ 8 w 10"/>
                  <a:gd name="T31" fmla="*/ 3 h 3"/>
                  <a:gd name="T32" fmla="*/ 10 w 10"/>
                  <a:gd name="T3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3">
                    <a:moveTo>
                      <a:pt x="10" y="3"/>
                    </a:moveTo>
                    <a:lnTo>
                      <a:pt x="8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8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63" name="Freeform 46"/>
              <p:cNvSpPr>
                <a:spLocks/>
              </p:cNvSpPr>
              <p:nvPr/>
            </p:nvSpPr>
            <p:spPr bwMode="auto">
              <a:xfrm>
                <a:off x="4076" y="4878"/>
                <a:ext cx="35" cy="350"/>
              </a:xfrm>
              <a:custGeom>
                <a:avLst/>
                <a:gdLst>
                  <a:gd name="T0" fmla="*/ 3 w 35"/>
                  <a:gd name="T1" fmla="*/ 350 h 350"/>
                  <a:gd name="T2" fmla="*/ 6 w 35"/>
                  <a:gd name="T3" fmla="*/ 349 h 350"/>
                  <a:gd name="T4" fmla="*/ 10 w 35"/>
                  <a:gd name="T5" fmla="*/ 348 h 350"/>
                  <a:gd name="T6" fmla="*/ 14 w 35"/>
                  <a:gd name="T7" fmla="*/ 347 h 350"/>
                  <a:gd name="T8" fmla="*/ 17 w 35"/>
                  <a:gd name="T9" fmla="*/ 347 h 350"/>
                  <a:gd name="T10" fmla="*/ 21 w 35"/>
                  <a:gd name="T11" fmla="*/ 346 h 350"/>
                  <a:gd name="T12" fmla="*/ 25 w 35"/>
                  <a:gd name="T13" fmla="*/ 346 h 350"/>
                  <a:gd name="T14" fmla="*/ 28 w 35"/>
                  <a:gd name="T15" fmla="*/ 346 h 350"/>
                  <a:gd name="T16" fmla="*/ 32 w 35"/>
                  <a:gd name="T17" fmla="*/ 345 h 350"/>
                  <a:gd name="T18" fmla="*/ 35 w 35"/>
                  <a:gd name="T19" fmla="*/ 262 h 350"/>
                  <a:gd name="T20" fmla="*/ 35 w 35"/>
                  <a:gd name="T21" fmla="*/ 179 h 350"/>
                  <a:gd name="T22" fmla="*/ 32 w 35"/>
                  <a:gd name="T23" fmla="*/ 95 h 350"/>
                  <a:gd name="T24" fmla="*/ 28 w 35"/>
                  <a:gd name="T25" fmla="*/ 10 h 350"/>
                  <a:gd name="T26" fmla="*/ 25 w 35"/>
                  <a:gd name="T27" fmla="*/ 8 h 350"/>
                  <a:gd name="T28" fmla="*/ 22 w 35"/>
                  <a:gd name="T29" fmla="*/ 7 h 350"/>
                  <a:gd name="T30" fmla="*/ 18 w 35"/>
                  <a:gd name="T31" fmla="*/ 5 h 350"/>
                  <a:gd name="T32" fmla="*/ 14 w 35"/>
                  <a:gd name="T33" fmla="*/ 5 h 350"/>
                  <a:gd name="T34" fmla="*/ 10 w 35"/>
                  <a:gd name="T35" fmla="*/ 3 h 350"/>
                  <a:gd name="T36" fmla="*/ 7 w 35"/>
                  <a:gd name="T37" fmla="*/ 2 h 350"/>
                  <a:gd name="T38" fmla="*/ 3 w 35"/>
                  <a:gd name="T39" fmla="*/ 1 h 350"/>
                  <a:gd name="T40" fmla="*/ 0 w 35"/>
                  <a:gd name="T41" fmla="*/ 0 h 350"/>
                  <a:gd name="T42" fmla="*/ 0 w 35"/>
                  <a:gd name="T43" fmla="*/ 0 h 350"/>
                  <a:gd name="T44" fmla="*/ 0 w 35"/>
                  <a:gd name="T45" fmla="*/ 0 h 350"/>
                  <a:gd name="T46" fmla="*/ 0 w 35"/>
                  <a:gd name="T47" fmla="*/ 0 h 350"/>
                  <a:gd name="T48" fmla="*/ 0 w 35"/>
                  <a:gd name="T49" fmla="*/ 0 h 350"/>
                  <a:gd name="T50" fmla="*/ 4 w 35"/>
                  <a:gd name="T51" fmla="*/ 89 h 350"/>
                  <a:gd name="T52" fmla="*/ 6 w 35"/>
                  <a:gd name="T53" fmla="*/ 177 h 350"/>
                  <a:gd name="T54" fmla="*/ 5 w 35"/>
                  <a:gd name="T55" fmla="*/ 263 h 350"/>
                  <a:gd name="T56" fmla="*/ 3 w 35"/>
                  <a:gd name="T57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350">
                    <a:moveTo>
                      <a:pt x="3" y="350"/>
                    </a:moveTo>
                    <a:lnTo>
                      <a:pt x="6" y="349"/>
                    </a:lnTo>
                    <a:lnTo>
                      <a:pt x="10" y="348"/>
                    </a:lnTo>
                    <a:lnTo>
                      <a:pt x="14" y="347"/>
                    </a:lnTo>
                    <a:lnTo>
                      <a:pt x="17" y="347"/>
                    </a:lnTo>
                    <a:lnTo>
                      <a:pt x="21" y="346"/>
                    </a:lnTo>
                    <a:lnTo>
                      <a:pt x="25" y="346"/>
                    </a:lnTo>
                    <a:lnTo>
                      <a:pt x="28" y="346"/>
                    </a:lnTo>
                    <a:lnTo>
                      <a:pt x="32" y="345"/>
                    </a:lnTo>
                    <a:lnTo>
                      <a:pt x="35" y="262"/>
                    </a:lnTo>
                    <a:lnTo>
                      <a:pt x="35" y="179"/>
                    </a:lnTo>
                    <a:lnTo>
                      <a:pt x="32" y="95"/>
                    </a:lnTo>
                    <a:lnTo>
                      <a:pt x="28" y="10"/>
                    </a:lnTo>
                    <a:lnTo>
                      <a:pt x="25" y="8"/>
                    </a:lnTo>
                    <a:lnTo>
                      <a:pt x="22" y="7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89"/>
                    </a:lnTo>
                    <a:lnTo>
                      <a:pt x="6" y="177"/>
                    </a:lnTo>
                    <a:lnTo>
                      <a:pt x="5" y="263"/>
                    </a:lnTo>
                    <a:lnTo>
                      <a:pt x="3" y="35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64" name="Freeform 47"/>
              <p:cNvSpPr>
                <a:spLocks/>
              </p:cNvSpPr>
              <p:nvPr/>
            </p:nvSpPr>
            <p:spPr bwMode="auto">
              <a:xfrm>
                <a:off x="4307" y="4552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1 w 3"/>
                  <a:gd name="T11" fmla="*/ 1 h 2"/>
                  <a:gd name="T12" fmla="*/ 2 w 3"/>
                  <a:gd name="T13" fmla="*/ 1 h 2"/>
                  <a:gd name="T14" fmla="*/ 2 w 3"/>
                  <a:gd name="T15" fmla="*/ 1 h 2"/>
                  <a:gd name="T16" fmla="*/ 3 w 3"/>
                  <a:gd name="T17" fmla="*/ 2 h 2"/>
                  <a:gd name="T18" fmla="*/ 2 w 3"/>
                  <a:gd name="T19" fmla="*/ 1 h 2"/>
                  <a:gd name="T20" fmla="*/ 2 w 3"/>
                  <a:gd name="T21" fmla="*/ 1 h 2"/>
                  <a:gd name="T22" fmla="*/ 1 w 3"/>
                  <a:gd name="T23" fmla="*/ 1 h 2"/>
                  <a:gd name="T24" fmla="*/ 0 w 3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65" name="Freeform 48"/>
              <p:cNvSpPr>
                <a:spLocks/>
              </p:cNvSpPr>
              <p:nvPr/>
            </p:nvSpPr>
            <p:spPr bwMode="auto">
              <a:xfrm>
                <a:off x="4307" y="4552"/>
                <a:ext cx="152" cy="653"/>
              </a:xfrm>
              <a:custGeom>
                <a:avLst/>
                <a:gdLst>
                  <a:gd name="T0" fmla="*/ 41 w 152"/>
                  <a:gd name="T1" fmla="*/ 653 h 653"/>
                  <a:gd name="T2" fmla="*/ 44 w 152"/>
                  <a:gd name="T3" fmla="*/ 653 h 653"/>
                  <a:gd name="T4" fmla="*/ 47 w 152"/>
                  <a:gd name="T5" fmla="*/ 653 h 653"/>
                  <a:gd name="T6" fmla="*/ 51 w 152"/>
                  <a:gd name="T7" fmla="*/ 653 h 653"/>
                  <a:gd name="T8" fmla="*/ 54 w 152"/>
                  <a:gd name="T9" fmla="*/ 653 h 653"/>
                  <a:gd name="T10" fmla="*/ 57 w 152"/>
                  <a:gd name="T11" fmla="*/ 653 h 653"/>
                  <a:gd name="T12" fmla="*/ 60 w 152"/>
                  <a:gd name="T13" fmla="*/ 653 h 653"/>
                  <a:gd name="T14" fmla="*/ 63 w 152"/>
                  <a:gd name="T15" fmla="*/ 653 h 653"/>
                  <a:gd name="T16" fmla="*/ 66 w 152"/>
                  <a:gd name="T17" fmla="*/ 653 h 653"/>
                  <a:gd name="T18" fmla="*/ 67 w 152"/>
                  <a:gd name="T19" fmla="*/ 569 h 653"/>
                  <a:gd name="T20" fmla="*/ 67 w 152"/>
                  <a:gd name="T21" fmla="*/ 485 h 653"/>
                  <a:gd name="T22" fmla="*/ 64 w 152"/>
                  <a:gd name="T23" fmla="*/ 399 h 653"/>
                  <a:gd name="T24" fmla="*/ 60 w 152"/>
                  <a:gd name="T25" fmla="*/ 311 h 653"/>
                  <a:gd name="T26" fmla="*/ 72 w 152"/>
                  <a:gd name="T27" fmla="*/ 308 h 653"/>
                  <a:gd name="T28" fmla="*/ 83 w 152"/>
                  <a:gd name="T29" fmla="*/ 305 h 653"/>
                  <a:gd name="T30" fmla="*/ 95 w 152"/>
                  <a:gd name="T31" fmla="*/ 302 h 653"/>
                  <a:gd name="T32" fmla="*/ 106 w 152"/>
                  <a:gd name="T33" fmla="*/ 299 h 653"/>
                  <a:gd name="T34" fmla="*/ 118 w 152"/>
                  <a:gd name="T35" fmla="*/ 297 h 653"/>
                  <a:gd name="T36" fmla="*/ 128 w 152"/>
                  <a:gd name="T37" fmla="*/ 294 h 653"/>
                  <a:gd name="T38" fmla="*/ 140 w 152"/>
                  <a:gd name="T39" fmla="*/ 291 h 653"/>
                  <a:gd name="T40" fmla="*/ 152 w 152"/>
                  <a:gd name="T41" fmla="*/ 288 h 653"/>
                  <a:gd name="T42" fmla="*/ 148 w 152"/>
                  <a:gd name="T43" fmla="*/ 246 h 653"/>
                  <a:gd name="T44" fmla="*/ 144 w 152"/>
                  <a:gd name="T45" fmla="*/ 204 h 653"/>
                  <a:gd name="T46" fmla="*/ 138 w 152"/>
                  <a:gd name="T47" fmla="*/ 163 h 653"/>
                  <a:gd name="T48" fmla="*/ 133 w 152"/>
                  <a:gd name="T49" fmla="*/ 121 h 653"/>
                  <a:gd name="T50" fmla="*/ 124 w 152"/>
                  <a:gd name="T51" fmla="*/ 114 h 653"/>
                  <a:gd name="T52" fmla="*/ 116 w 152"/>
                  <a:gd name="T53" fmla="*/ 106 h 653"/>
                  <a:gd name="T54" fmla="*/ 107 w 152"/>
                  <a:gd name="T55" fmla="*/ 98 h 653"/>
                  <a:gd name="T56" fmla="*/ 99 w 152"/>
                  <a:gd name="T57" fmla="*/ 90 h 653"/>
                  <a:gd name="T58" fmla="*/ 91 w 152"/>
                  <a:gd name="T59" fmla="*/ 83 h 653"/>
                  <a:gd name="T60" fmla="*/ 83 w 152"/>
                  <a:gd name="T61" fmla="*/ 76 h 653"/>
                  <a:gd name="T62" fmla="*/ 75 w 152"/>
                  <a:gd name="T63" fmla="*/ 68 h 653"/>
                  <a:gd name="T64" fmla="*/ 67 w 152"/>
                  <a:gd name="T65" fmla="*/ 60 h 653"/>
                  <a:gd name="T66" fmla="*/ 58 w 152"/>
                  <a:gd name="T67" fmla="*/ 53 h 653"/>
                  <a:gd name="T68" fmla="*/ 50 w 152"/>
                  <a:gd name="T69" fmla="*/ 45 h 653"/>
                  <a:gd name="T70" fmla="*/ 42 w 152"/>
                  <a:gd name="T71" fmla="*/ 37 h 653"/>
                  <a:gd name="T72" fmla="*/ 34 w 152"/>
                  <a:gd name="T73" fmla="*/ 30 h 653"/>
                  <a:gd name="T74" fmla="*/ 26 w 152"/>
                  <a:gd name="T75" fmla="*/ 22 h 653"/>
                  <a:gd name="T76" fmla="*/ 17 w 152"/>
                  <a:gd name="T77" fmla="*/ 15 h 653"/>
                  <a:gd name="T78" fmla="*/ 9 w 152"/>
                  <a:gd name="T79" fmla="*/ 7 h 653"/>
                  <a:gd name="T80" fmla="*/ 0 w 152"/>
                  <a:gd name="T81" fmla="*/ 0 h 653"/>
                  <a:gd name="T82" fmla="*/ 12 w 152"/>
                  <a:gd name="T83" fmla="*/ 84 h 653"/>
                  <a:gd name="T84" fmla="*/ 22 w 152"/>
                  <a:gd name="T85" fmla="*/ 167 h 653"/>
                  <a:gd name="T86" fmla="*/ 30 w 152"/>
                  <a:gd name="T87" fmla="*/ 250 h 653"/>
                  <a:gd name="T88" fmla="*/ 36 w 152"/>
                  <a:gd name="T89" fmla="*/ 331 h 653"/>
                  <a:gd name="T90" fmla="*/ 40 w 152"/>
                  <a:gd name="T91" fmla="*/ 413 h 653"/>
                  <a:gd name="T92" fmla="*/ 42 w 152"/>
                  <a:gd name="T93" fmla="*/ 493 h 653"/>
                  <a:gd name="T94" fmla="*/ 42 w 152"/>
                  <a:gd name="T95" fmla="*/ 574 h 653"/>
                  <a:gd name="T96" fmla="*/ 41 w 152"/>
                  <a:gd name="T97" fmla="*/ 653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2" h="653">
                    <a:moveTo>
                      <a:pt x="41" y="653"/>
                    </a:moveTo>
                    <a:lnTo>
                      <a:pt x="44" y="653"/>
                    </a:lnTo>
                    <a:lnTo>
                      <a:pt x="47" y="653"/>
                    </a:lnTo>
                    <a:lnTo>
                      <a:pt x="51" y="653"/>
                    </a:lnTo>
                    <a:lnTo>
                      <a:pt x="54" y="653"/>
                    </a:lnTo>
                    <a:lnTo>
                      <a:pt x="57" y="653"/>
                    </a:lnTo>
                    <a:lnTo>
                      <a:pt x="60" y="653"/>
                    </a:lnTo>
                    <a:lnTo>
                      <a:pt x="63" y="653"/>
                    </a:lnTo>
                    <a:lnTo>
                      <a:pt x="66" y="653"/>
                    </a:lnTo>
                    <a:lnTo>
                      <a:pt x="67" y="569"/>
                    </a:lnTo>
                    <a:lnTo>
                      <a:pt x="67" y="485"/>
                    </a:lnTo>
                    <a:lnTo>
                      <a:pt x="64" y="399"/>
                    </a:lnTo>
                    <a:lnTo>
                      <a:pt x="60" y="311"/>
                    </a:lnTo>
                    <a:lnTo>
                      <a:pt x="72" y="308"/>
                    </a:lnTo>
                    <a:lnTo>
                      <a:pt x="83" y="305"/>
                    </a:lnTo>
                    <a:lnTo>
                      <a:pt x="95" y="302"/>
                    </a:lnTo>
                    <a:lnTo>
                      <a:pt x="106" y="299"/>
                    </a:lnTo>
                    <a:lnTo>
                      <a:pt x="118" y="297"/>
                    </a:lnTo>
                    <a:lnTo>
                      <a:pt x="128" y="294"/>
                    </a:lnTo>
                    <a:lnTo>
                      <a:pt x="140" y="291"/>
                    </a:lnTo>
                    <a:lnTo>
                      <a:pt x="152" y="288"/>
                    </a:lnTo>
                    <a:lnTo>
                      <a:pt x="148" y="246"/>
                    </a:lnTo>
                    <a:lnTo>
                      <a:pt x="144" y="204"/>
                    </a:lnTo>
                    <a:lnTo>
                      <a:pt x="138" y="163"/>
                    </a:lnTo>
                    <a:lnTo>
                      <a:pt x="133" y="121"/>
                    </a:lnTo>
                    <a:lnTo>
                      <a:pt x="124" y="114"/>
                    </a:lnTo>
                    <a:lnTo>
                      <a:pt x="116" y="106"/>
                    </a:lnTo>
                    <a:lnTo>
                      <a:pt x="107" y="98"/>
                    </a:lnTo>
                    <a:lnTo>
                      <a:pt x="99" y="90"/>
                    </a:lnTo>
                    <a:lnTo>
                      <a:pt x="91" y="83"/>
                    </a:lnTo>
                    <a:lnTo>
                      <a:pt x="83" y="76"/>
                    </a:lnTo>
                    <a:lnTo>
                      <a:pt x="75" y="68"/>
                    </a:lnTo>
                    <a:lnTo>
                      <a:pt x="67" y="60"/>
                    </a:lnTo>
                    <a:lnTo>
                      <a:pt x="58" y="53"/>
                    </a:lnTo>
                    <a:lnTo>
                      <a:pt x="50" y="45"/>
                    </a:lnTo>
                    <a:lnTo>
                      <a:pt x="42" y="37"/>
                    </a:lnTo>
                    <a:lnTo>
                      <a:pt x="34" y="30"/>
                    </a:lnTo>
                    <a:lnTo>
                      <a:pt x="26" y="22"/>
                    </a:lnTo>
                    <a:lnTo>
                      <a:pt x="17" y="15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12" y="84"/>
                    </a:lnTo>
                    <a:lnTo>
                      <a:pt x="22" y="167"/>
                    </a:lnTo>
                    <a:lnTo>
                      <a:pt x="30" y="250"/>
                    </a:lnTo>
                    <a:lnTo>
                      <a:pt x="36" y="331"/>
                    </a:lnTo>
                    <a:lnTo>
                      <a:pt x="40" y="413"/>
                    </a:lnTo>
                    <a:lnTo>
                      <a:pt x="42" y="493"/>
                    </a:lnTo>
                    <a:lnTo>
                      <a:pt x="42" y="574"/>
                    </a:lnTo>
                    <a:lnTo>
                      <a:pt x="41" y="653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66" name="Freeform 49"/>
              <p:cNvSpPr>
                <a:spLocks/>
              </p:cNvSpPr>
              <p:nvPr/>
            </p:nvSpPr>
            <p:spPr bwMode="auto">
              <a:xfrm>
                <a:off x="4135" y="4926"/>
                <a:ext cx="36" cy="61"/>
              </a:xfrm>
              <a:custGeom>
                <a:avLst/>
                <a:gdLst>
                  <a:gd name="T0" fmla="*/ 34 w 36"/>
                  <a:gd name="T1" fmla="*/ 0 h 61"/>
                  <a:gd name="T2" fmla="*/ 30 w 36"/>
                  <a:gd name="T3" fmla="*/ 2 h 61"/>
                  <a:gd name="T4" fmla="*/ 25 w 36"/>
                  <a:gd name="T5" fmla="*/ 3 h 61"/>
                  <a:gd name="T6" fmla="*/ 21 w 36"/>
                  <a:gd name="T7" fmla="*/ 4 h 61"/>
                  <a:gd name="T8" fmla="*/ 17 w 36"/>
                  <a:gd name="T9" fmla="*/ 6 h 61"/>
                  <a:gd name="T10" fmla="*/ 13 w 36"/>
                  <a:gd name="T11" fmla="*/ 8 h 61"/>
                  <a:gd name="T12" fmla="*/ 8 w 36"/>
                  <a:gd name="T13" fmla="*/ 9 h 61"/>
                  <a:gd name="T14" fmla="*/ 4 w 36"/>
                  <a:gd name="T15" fmla="*/ 11 h 61"/>
                  <a:gd name="T16" fmla="*/ 0 w 36"/>
                  <a:gd name="T17" fmla="*/ 12 h 61"/>
                  <a:gd name="T18" fmla="*/ 1 w 36"/>
                  <a:gd name="T19" fmla="*/ 25 h 61"/>
                  <a:gd name="T20" fmla="*/ 1 w 36"/>
                  <a:gd name="T21" fmla="*/ 36 h 61"/>
                  <a:gd name="T22" fmla="*/ 1 w 36"/>
                  <a:gd name="T23" fmla="*/ 49 h 61"/>
                  <a:gd name="T24" fmla="*/ 1 w 36"/>
                  <a:gd name="T25" fmla="*/ 61 h 61"/>
                  <a:gd name="T26" fmla="*/ 5 w 36"/>
                  <a:gd name="T27" fmla="*/ 59 h 61"/>
                  <a:gd name="T28" fmla="*/ 10 w 36"/>
                  <a:gd name="T29" fmla="*/ 58 h 61"/>
                  <a:gd name="T30" fmla="*/ 15 w 36"/>
                  <a:gd name="T31" fmla="*/ 58 h 61"/>
                  <a:gd name="T32" fmla="*/ 19 w 36"/>
                  <a:gd name="T33" fmla="*/ 56 h 61"/>
                  <a:gd name="T34" fmla="*/ 23 w 36"/>
                  <a:gd name="T35" fmla="*/ 55 h 61"/>
                  <a:gd name="T36" fmla="*/ 27 w 36"/>
                  <a:gd name="T37" fmla="*/ 54 h 61"/>
                  <a:gd name="T38" fmla="*/ 32 w 36"/>
                  <a:gd name="T39" fmla="*/ 52 h 61"/>
                  <a:gd name="T40" fmla="*/ 36 w 36"/>
                  <a:gd name="T41" fmla="*/ 51 h 61"/>
                  <a:gd name="T42" fmla="*/ 36 w 36"/>
                  <a:gd name="T43" fmla="*/ 39 h 61"/>
                  <a:gd name="T44" fmla="*/ 36 w 36"/>
                  <a:gd name="T45" fmla="*/ 26 h 61"/>
                  <a:gd name="T46" fmla="*/ 35 w 36"/>
                  <a:gd name="T47" fmla="*/ 13 h 61"/>
                  <a:gd name="T48" fmla="*/ 34 w 36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1">
                    <a:moveTo>
                      <a:pt x="34" y="0"/>
                    </a:moveTo>
                    <a:lnTo>
                      <a:pt x="30" y="2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17" y="6"/>
                    </a:lnTo>
                    <a:lnTo>
                      <a:pt x="13" y="8"/>
                    </a:lnTo>
                    <a:lnTo>
                      <a:pt x="8" y="9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1" y="25"/>
                    </a:lnTo>
                    <a:lnTo>
                      <a:pt x="1" y="36"/>
                    </a:lnTo>
                    <a:lnTo>
                      <a:pt x="1" y="49"/>
                    </a:lnTo>
                    <a:lnTo>
                      <a:pt x="1" y="61"/>
                    </a:lnTo>
                    <a:lnTo>
                      <a:pt x="5" y="59"/>
                    </a:lnTo>
                    <a:lnTo>
                      <a:pt x="10" y="58"/>
                    </a:lnTo>
                    <a:lnTo>
                      <a:pt x="15" y="58"/>
                    </a:lnTo>
                    <a:lnTo>
                      <a:pt x="19" y="56"/>
                    </a:lnTo>
                    <a:lnTo>
                      <a:pt x="23" y="55"/>
                    </a:lnTo>
                    <a:lnTo>
                      <a:pt x="27" y="54"/>
                    </a:lnTo>
                    <a:lnTo>
                      <a:pt x="32" y="52"/>
                    </a:lnTo>
                    <a:lnTo>
                      <a:pt x="36" y="51"/>
                    </a:lnTo>
                    <a:lnTo>
                      <a:pt x="36" y="39"/>
                    </a:lnTo>
                    <a:lnTo>
                      <a:pt x="36" y="26"/>
                    </a:lnTo>
                    <a:lnTo>
                      <a:pt x="35" y="1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67" name="Freeform 50"/>
              <p:cNvSpPr>
                <a:spLocks/>
              </p:cNvSpPr>
              <p:nvPr/>
            </p:nvSpPr>
            <p:spPr bwMode="auto">
              <a:xfrm>
                <a:off x="4138" y="5122"/>
                <a:ext cx="35" cy="48"/>
              </a:xfrm>
              <a:custGeom>
                <a:avLst/>
                <a:gdLst>
                  <a:gd name="T0" fmla="*/ 1 w 35"/>
                  <a:gd name="T1" fmla="*/ 5 h 48"/>
                  <a:gd name="T2" fmla="*/ 1 w 35"/>
                  <a:gd name="T3" fmla="*/ 16 h 48"/>
                  <a:gd name="T4" fmla="*/ 1 w 35"/>
                  <a:gd name="T5" fmla="*/ 27 h 48"/>
                  <a:gd name="T6" fmla="*/ 0 w 35"/>
                  <a:gd name="T7" fmla="*/ 38 h 48"/>
                  <a:gd name="T8" fmla="*/ 0 w 35"/>
                  <a:gd name="T9" fmla="*/ 48 h 48"/>
                  <a:gd name="T10" fmla="*/ 4 w 35"/>
                  <a:gd name="T11" fmla="*/ 48 h 48"/>
                  <a:gd name="T12" fmla="*/ 9 w 35"/>
                  <a:gd name="T13" fmla="*/ 48 h 48"/>
                  <a:gd name="T14" fmla="*/ 13 w 35"/>
                  <a:gd name="T15" fmla="*/ 48 h 48"/>
                  <a:gd name="T16" fmla="*/ 17 w 35"/>
                  <a:gd name="T17" fmla="*/ 47 h 48"/>
                  <a:gd name="T18" fmla="*/ 21 w 35"/>
                  <a:gd name="T19" fmla="*/ 47 h 48"/>
                  <a:gd name="T20" fmla="*/ 25 w 35"/>
                  <a:gd name="T21" fmla="*/ 47 h 48"/>
                  <a:gd name="T22" fmla="*/ 30 w 35"/>
                  <a:gd name="T23" fmla="*/ 47 h 48"/>
                  <a:gd name="T24" fmla="*/ 35 w 35"/>
                  <a:gd name="T25" fmla="*/ 47 h 48"/>
                  <a:gd name="T26" fmla="*/ 35 w 35"/>
                  <a:gd name="T27" fmla="*/ 35 h 48"/>
                  <a:gd name="T28" fmla="*/ 35 w 35"/>
                  <a:gd name="T29" fmla="*/ 23 h 48"/>
                  <a:gd name="T30" fmla="*/ 35 w 35"/>
                  <a:gd name="T31" fmla="*/ 12 h 48"/>
                  <a:gd name="T32" fmla="*/ 35 w 35"/>
                  <a:gd name="T33" fmla="*/ 0 h 48"/>
                  <a:gd name="T34" fmla="*/ 31 w 35"/>
                  <a:gd name="T35" fmla="*/ 1 h 48"/>
                  <a:gd name="T36" fmla="*/ 26 w 35"/>
                  <a:gd name="T37" fmla="*/ 1 h 48"/>
                  <a:gd name="T38" fmla="*/ 22 w 35"/>
                  <a:gd name="T39" fmla="*/ 1 h 48"/>
                  <a:gd name="T40" fmla="*/ 18 w 35"/>
                  <a:gd name="T41" fmla="*/ 2 h 48"/>
                  <a:gd name="T42" fmla="*/ 14 w 35"/>
                  <a:gd name="T43" fmla="*/ 3 h 48"/>
                  <a:gd name="T44" fmla="*/ 10 w 35"/>
                  <a:gd name="T45" fmla="*/ 4 h 48"/>
                  <a:gd name="T46" fmla="*/ 5 w 35"/>
                  <a:gd name="T47" fmla="*/ 4 h 48"/>
                  <a:gd name="T48" fmla="*/ 1 w 35"/>
                  <a:gd name="T4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48">
                    <a:moveTo>
                      <a:pt x="1" y="5"/>
                    </a:moveTo>
                    <a:lnTo>
                      <a:pt x="1" y="16"/>
                    </a:lnTo>
                    <a:lnTo>
                      <a:pt x="1" y="27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9" y="48"/>
                    </a:lnTo>
                    <a:lnTo>
                      <a:pt x="13" y="48"/>
                    </a:lnTo>
                    <a:lnTo>
                      <a:pt x="17" y="47"/>
                    </a:lnTo>
                    <a:lnTo>
                      <a:pt x="21" y="47"/>
                    </a:lnTo>
                    <a:lnTo>
                      <a:pt x="25" y="47"/>
                    </a:lnTo>
                    <a:lnTo>
                      <a:pt x="30" y="47"/>
                    </a:lnTo>
                    <a:lnTo>
                      <a:pt x="35" y="47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10" y="4"/>
                    </a:lnTo>
                    <a:lnTo>
                      <a:pt x="5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68" name="Freeform 51"/>
              <p:cNvSpPr>
                <a:spLocks/>
              </p:cNvSpPr>
              <p:nvPr/>
            </p:nvSpPr>
            <p:spPr bwMode="auto">
              <a:xfrm>
                <a:off x="4129" y="4822"/>
                <a:ext cx="37" cy="67"/>
              </a:xfrm>
              <a:custGeom>
                <a:avLst/>
                <a:gdLst>
                  <a:gd name="T0" fmla="*/ 34 w 37"/>
                  <a:gd name="T1" fmla="*/ 0 h 67"/>
                  <a:gd name="T2" fmla="*/ 30 w 37"/>
                  <a:gd name="T3" fmla="*/ 1 h 67"/>
                  <a:gd name="T4" fmla="*/ 25 w 37"/>
                  <a:gd name="T5" fmla="*/ 4 h 67"/>
                  <a:gd name="T6" fmla="*/ 21 w 37"/>
                  <a:gd name="T7" fmla="*/ 6 h 67"/>
                  <a:gd name="T8" fmla="*/ 17 w 37"/>
                  <a:gd name="T9" fmla="*/ 8 h 67"/>
                  <a:gd name="T10" fmla="*/ 12 w 37"/>
                  <a:gd name="T11" fmla="*/ 9 h 67"/>
                  <a:gd name="T12" fmla="*/ 8 w 37"/>
                  <a:gd name="T13" fmla="*/ 12 h 67"/>
                  <a:gd name="T14" fmla="*/ 4 w 37"/>
                  <a:gd name="T15" fmla="*/ 14 h 67"/>
                  <a:gd name="T16" fmla="*/ 0 w 37"/>
                  <a:gd name="T17" fmla="*/ 15 h 67"/>
                  <a:gd name="T18" fmla="*/ 1 w 37"/>
                  <a:gd name="T19" fmla="*/ 29 h 67"/>
                  <a:gd name="T20" fmla="*/ 2 w 37"/>
                  <a:gd name="T21" fmla="*/ 41 h 67"/>
                  <a:gd name="T22" fmla="*/ 2 w 37"/>
                  <a:gd name="T23" fmla="*/ 54 h 67"/>
                  <a:gd name="T24" fmla="*/ 3 w 37"/>
                  <a:gd name="T25" fmla="*/ 67 h 67"/>
                  <a:gd name="T26" fmla="*/ 7 w 37"/>
                  <a:gd name="T27" fmla="*/ 65 h 67"/>
                  <a:gd name="T28" fmla="*/ 11 w 37"/>
                  <a:gd name="T29" fmla="*/ 64 h 67"/>
                  <a:gd name="T30" fmla="*/ 16 w 37"/>
                  <a:gd name="T31" fmla="*/ 61 h 67"/>
                  <a:gd name="T32" fmla="*/ 20 w 37"/>
                  <a:gd name="T33" fmla="*/ 59 h 67"/>
                  <a:gd name="T34" fmla="*/ 24 w 37"/>
                  <a:gd name="T35" fmla="*/ 58 h 67"/>
                  <a:gd name="T36" fmla="*/ 28 w 37"/>
                  <a:gd name="T37" fmla="*/ 56 h 67"/>
                  <a:gd name="T38" fmla="*/ 33 w 37"/>
                  <a:gd name="T39" fmla="*/ 55 h 67"/>
                  <a:gd name="T40" fmla="*/ 37 w 37"/>
                  <a:gd name="T41" fmla="*/ 52 h 67"/>
                  <a:gd name="T42" fmla="*/ 37 w 37"/>
                  <a:gd name="T43" fmla="*/ 39 h 67"/>
                  <a:gd name="T44" fmla="*/ 36 w 37"/>
                  <a:gd name="T45" fmla="*/ 26 h 67"/>
                  <a:gd name="T46" fmla="*/ 34 w 37"/>
                  <a:gd name="T47" fmla="*/ 13 h 67"/>
                  <a:gd name="T48" fmla="*/ 34 w 37"/>
                  <a:gd name="T4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67">
                    <a:moveTo>
                      <a:pt x="34" y="0"/>
                    </a:moveTo>
                    <a:lnTo>
                      <a:pt x="30" y="1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2" y="9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0" y="15"/>
                    </a:lnTo>
                    <a:lnTo>
                      <a:pt x="1" y="29"/>
                    </a:lnTo>
                    <a:lnTo>
                      <a:pt x="2" y="41"/>
                    </a:lnTo>
                    <a:lnTo>
                      <a:pt x="2" y="54"/>
                    </a:lnTo>
                    <a:lnTo>
                      <a:pt x="3" y="67"/>
                    </a:lnTo>
                    <a:lnTo>
                      <a:pt x="7" y="65"/>
                    </a:lnTo>
                    <a:lnTo>
                      <a:pt x="11" y="64"/>
                    </a:lnTo>
                    <a:lnTo>
                      <a:pt x="16" y="61"/>
                    </a:lnTo>
                    <a:lnTo>
                      <a:pt x="20" y="59"/>
                    </a:lnTo>
                    <a:lnTo>
                      <a:pt x="24" y="58"/>
                    </a:lnTo>
                    <a:lnTo>
                      <a:pt x="28" y="56"/>
                    </a:lnTo>
                    <a:lnTo>
                      <a:pt x="33" y="55"/>
                    </a:lnTo>
                    <a:lnTo>
                      <a:pt x="37" y="52"/>
                    </a:lnTo>
                    <a:lnTo>
                      <a:pt x="37" y="39"/>
                    </a:lnTo>
                    <a:lnTo>
                      <a:pt x="36" y="26"/>
                    </a:lnTo>
                    <a:lnTo>
                      <a:pt x="34" y="1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69" name="Freeform 52"/>
              <p:cNvSpPr>
                <a:spLocks/>
              </p:cNvSpPr>
              <p:nvPr/>
            </p:nvSpPr>
            <p:spPr bwMode="auto">
              <a:xfrm>
                <a:off x="4138" y="5027"/>
                <a:ext cx="35" cy="54"/>
              </a:xfrm>
              <a:custGeom>
                <a:avLst/>
                <a:gdLst>
                  <a:gd name="T0" fmla="*/ 35 w 35"/>
                  <a:gd name="T1" fmla="*/ 0 h 54"/>
                  <a:gd name="T2" fmla="*/ 30 w 35"/>
                  <a:gd name="T3" fmla="*/ 0 h 54"/>
                  <a:gd name="T4" fmla="*/ 25 w 35"/>
                  <a:gd name="T5" fmla="*/ 1 h 54"/>
                  <a:gd name="T6" fmla="*/ 21 w 35"/>
                  <a:gd name="T7" fmla="*/ 2 h 54"/>
                  <a:gd name="T8" fmla="*/ 17 w 35"/>
                  <a:gd name="T9" fmla="*/ 4 h 54"/>
                  <a:gd name="T10" fmla="*/ 13 w 35"/>
                  <a:gd name="T11" fmla="*/ 4 h 54"/>
                  <a:gd name="T12" fmla="*/ 9 w 35"/>
                  <a:gd name="T13" fmla="*/ 6 h 54"/>
                  <a:gd name="T14" fmla="*/ 4 w 35"/>
                  <a:gd name="T15" fmla="*/ 6 h 54"/>
                  <a:gd name="T16" fmla="*/ 0 w 35"/>
                  <a:gd name="T17" fmla="*/ 7 h 54"/>
                  <a:gd name="T18" fmla="*/ 1 w 35"/>
                  <a:gd name="T19" fmla="*/ 20 h 54"/>
                  <a:gd name="T20" fmla="*/ 1 w 35"/>
                  <a:gd name="T21" fmla="*/ 30 h 54"/>
                  <a:gd name="T22" fmla="*/ 1 w 35"/>
                  <a:gd name="T23" fmla="*/ 42 h 54"/>
                  <a:gd name="T24" fmla="*/ 1 w 35"/>
                  <a:gd name="T25" fmla="*/ 54 h 54"/>
                  <a:gd name="T26" fmla="*/ 5 w 35"/>
                  <a:gd name="T27" fmla="*/ 53 h 54"/>
                  <a:gd name="T28" fmla="*/ 10 w 35"/>
                  <a:gd name="T29" fmla="*/ 53 h 54"/>
                  <a:gd name="T30" fmla="*/ 14 w 35"/>
                  <a:gd name="T31" fmla="*/ 52 h 54"/>
                  <a:gd name="T32" fmla="*/ 18 w 35"/>
                  <a:gd name="T33" fmla="*/ 51 h 54"/>
                  <a:gd name="T34" fmla="*/ 22 w 35"/>
                  <a:gd name="T35" fmla="*/ 50 h 54"/>
                  <a:gd name="T36" fmla="*/ 26 w 35"/>
                  <a:gd name="T37" fmla="*/ 49 h 54"/>
                  <a:gd name="T38" fmla="*/ 31 w 35"/>
                  <a:gd name="T39" fmla="*/ 49 h 54"/>
                  <a:gd name="T40" fmla="*/ 35 w 35"/>
                  <a:gd name="T41" fmla="*/ 48 h 54"/>
                  <a:gd name="T42" fmla="*/ 35 w 35"/>
                  <a:gd name="T43" fmla="*/ 35 h 54"/>
                  <a:gd name="T44" fmla="*/ 35 w 35"/>
                  <a:gd name="T45" fmla="*/ 24 h 54"/>
                  <a:gd name="T46" fmla="*/ 35 w 35"/>
                  <a:gd name="T47" fmla="*/ 12 h 54"/>
                  <a:gd name="T48" fmla="*/ 35 w 35"/>
                  <a:gd name="T4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lnTo>
                      <a:pt x="30" y="0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1" y="20"/>
                    </a:lnTo>
                    <a:lnTo>
                      <a:pt x="1" y="30"/>
                    </a:lnTo>
                    <a:lnTo>
                      <a:pt x="1" y="42"/>
                    </a:lnTo>
                    <a:lnTo>
                      <a:pt x="1" y="54"/>
                    </a:lnTo>
                    <a:lnTo>
                      <a:pt x="5" y="53"/>
                    </a:lnTo>
                    <a:lnTo>
                      <a:pt x="10" y="53"/>
                    </a:lnTo>
                    <a:lnTo>
                      <a:pt x="14" y="52"/>
                    </a:lnTo>
                    <a:lnTo>
                      <a:pt x="18" y="51"/>
                    </a:lnTo>
                    <a:lnTo>
                      <a:pt x="22" y="50"/>
                    </a:lnTo>
                    <a:lnTo>
                      <a:pt x="26" y="49"/>
                    </a:lnTo>
                    <a:lnTo>
                      <a:pt x="31" y="49"/>
                    </a:lnTo>
                    <a:lnTo>
                      <a:pt x="35" y="48"/>
                    </a:lnTo>
                    <a:lnTo>
                      <a:pt x="35" y="35"/>
                    </a:lnTo>
                    <a:lnTo>
                      <a:pt x="35" y="24"/>
                    </a:lnTo>
                    <a:lnTo>
                      <a:pt x="35" y="1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70" name="Freeform 53"/>
              <p:cNvSpPr>
                <a:spLocks/>
              </p:cNvSpPr>
              <p:nvPr/>
            </p:nvSpPr>
            <p:spPr bwMode="auto">
              <a:xfrm>
                <a:off x="4120" y="4712"/>
                <a:ext cx="38" cy="73"/>
              </a:xfrm>
              <a:custGeom>
                <a:avLst/>
                <a:gdLst>
                  <a:gd name="T0" fmla="*/ 33 w 38"/>
                  <a:gd name="T1" fmla="*/ 0 h 73"/>
                  <a:gd name="T2" fmla="*/ 29 w 38"/>
                  <a:gd name="T3" fmla="*/ 3 h 73"/>
                  <a:gd name="T4" fmla="*/ 25 w 38"/>
                  <a:gd name="T5" fmla="*/ 5 h 73"/>
                  <a:gd name="T6" fmla="*/ 20 w 38"/>
                  <a:gd name="T7" fmla="*/ 8 h 73"/>
                  <a:gd name="T8" fmla="*/ 16 w 38"/>
                  <a:gd name="T9" fmla="*/ 10 h 73"/>
                  <a:gd name="T10" fmla="*/ 12 w 38"/>
                  <a:gd name="T11" fmla="*/ 12 h 73"/>
                  <a:gd name="T12" fmla="*/ 8 w 38"/>
                  <a:gd name="T13" fmla="*/ 15 h 73"/>
                  <a:gd name="T14" fmla="*/ 4 w 38"/>
                  <a:gd name="T15" fmla="*/ 17 h 73"/>
                  <a:gd name="T16" fmla="*/ 0 w 38"/>
                  <a:gd name="T17" fmla="*/ 20 h 73"/>
                  <a:gd name="T18" fmla="*/ 1 w 38"/>
                  <a:gd name="T19" fmla="*/ 33 h 73"/>
                  <a:gd name="T20" fmla="*/ 2 w 38"/>
                  <a:gd name="T21" fmla="*/ 47 h 73"/>
                  <a:gd name="T22" fmla="*/ 4 w 38"/>
                  <a:gd name="T23" fmla="*/ 61 h 73"/>
                  <a:gd name="T24" fmla="*/ 5 w 38"/>
                  <a:gd name="T25" fmla="*/ 73 h 73"/>
                  <a:gd name="T26" fmla="*/ 10 w 38"/>
                  <a:gd name="T27" fmla="*/ 72 h 73"/>
                  <a:gd name="T28" fmla="*/ 14 w 38"/>
                  <a:gd name="T29" fmla="*/ 69 h 73"/>
                  <a:gd name="T30" fmla="*/ 18 w 38"/>
                  <a:gd name="T31" fmla="*/ 67 h 73"/>
                  <a:gd name="T32" fmla="*/ 22 w 38"/>
                  <a:gd name="T33" fmla="*/ 64 h 73"/>
                  <a:gd name="T34" fmla="*/ 25 w 38"/>
                  <a:gd name="T35" fmla="*/ 63 h 73"/>
                  <a:gd name="T36" fmla="*/ 30 w 38"/>
                  <a:gd name="T37" fmla="*/ 61 h 73"/>
                  <a:gd name="T38" fmla="*/ 34 w 38"/>
                  <a:gd name="T39" fmla="*/ 58 h 73"/>
                  <a:gd name="T40" fmla="*/ 38 w 38"/>
                  <a:gd name="T41" fmla="*/ 55 h 73"/>
                  <a:gd name="T42" fmla="*/ 37 w 38"/>
                  <a:gd name="T43" fmla="*/ 42 h 73"/>
                  <a:gd name="T44" fmla="*/ 36 w 38"/>
                  <a:gd name="T45" fmla="*/ 28 h 73"/>
                  <a:gd name="T46" fmla="*/ 34 w 38"/>
                  <a:gd name="T47" fmla="*/ 14 h 73"/>
                  <a:gd name="T48" fmla="*/ 33 w 38"/>
                  <a:gd name="T4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73">
                    <a:moveTo>
                      <a:pt x="33" y="0"/>
                    </a:moveTo>
                    <a:lnTo>
                      <a:pt x="29" y="3"/>
                    </a:lnTo>
                    <a:lnTo>
                      <a:pt x="25" y="5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5"/>
                    </a:lnTo>
                    <a:lnTo>
                      <a:pt x="4" y="17"/>
                    </a:lnTo>
                    <a:lnTo>
                      <a:pt x="0" y="20"/>
                    </a:lnTo>
                    <a:lnTo>
                      <a:pt x="1" y="33"/>
                    </a:lnTo>
                    <a:lnTo>
                      <a:pt x="2" y="47"/>
                    </a:lnTo>
                    <a:lnTo>
                      <a:pt x="4" y="61"/>
                    </a:lnTo>
                    <a:lnTo>
                      <a:pt x="5" y="73"/>
                    </a:lnTo>
                    <a:lnTo>
                      <a:pt x="10" y="72"/>
                    </a:lnTo>
                    <a:lnTo>
                      <a:pt x="14" y="69"/>
                    </a:lnTo>
                    <a:lnTo>
                      <a:pt x="18" y="67"/>
                    </a:lnTo>
                    <a:lnTo>
                      <a:pt x="22" y="64"/>
                    </a:lnTo>
                    <a:lnTo>
                      <a:pt x="25" y="63"/>
                    </a:lnTo>
                    <a:lnTo>
                      <a:pt x="30" y="61"/>
                    </a:lnTo>
                    <a:lnTo>
                      <a:pt x="34" y="58"/>
                    </a:lnTo>
                    <a:lnTo>
                      <a:pt x="38" y="55"/>
                    </a:lnTo>
                    <a:lnTo>
                      <a:pt x="37" y="42"/>
                    </a:lnTo>
                    <a:lnTo>
                      <a:pt x="36" y="28"/>
                    </a:lnTo>
                    <a:lnTo>
                      <a:pt x="34" y="1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71" name="Freeform 54"/>
              <p:cNvSpPr>
                <a:spLocks/>
              </p:cNvSpPr>
              <p:nvPr/>
            </p:nvSpPr>
            <p:spPr bwMode="auto">
              <a:xfrm>
                <a:off x="4194" y="4791"/>
                <a:ext cx="38" cy="71"/>
              </a:xfrm>
              <a:custGeom>
                <a:avLst/>
                <a:gdLst>
                  <a:gd name="T0" fmla="*/ 34 w 38"/>
                  <a:gd name="T1" fmla="*/ 0 h 71"/>
                  <a:gd name="T2" fmla="*/ 30 w 38"/>
                  <a:gd name="T3" fmla="*/ 2 h 71"/>
                  <a:gd name="T4" fmla="*/ 26 w 38"/>
                  <a:gd name="T5" fmla="*/ 3 h 71"/>
                  <a:gd name="T6" fmla="*/ 21 w 38"/>
                  <a:gd name="T7" fmla="*/ 6 h 71"/>
                  <a:gd name="T8" fmla="*/ 18 w 38"/>
                  <a:gd name="T9" fmla="*/ 8 h 71"/>
                  <a:gd name="T10" fmla="*/ 14 w 38"/>
                  <a:gd name="T11" fmla="*/ 10 h 71"/>
                  <a:gd name="T12" fmla="*/ 9 w 38"/>
                  <a:gd name="T13" fmla="*/ 12 h 71"/>
                  <a:gd name="T14" fmla="*/ 5 w 38"/>
                  <a:gd name="T15" fmla="*/ 13 h 71"/>
                  <a:gd name="T16" fmla="*/ 0 w 38"/>
                  <a:gd name="T17" fmla="*/ 16 h 71"/>
                  <a:gd name="T18" fmla="*/ 1 w 38"/>
                  <a:gd name="T19" fmla="*/ 29 h 71"/>
                  <a:gd name="T20" fmla="*/ 2 w 38"/>
                  <a:gd name="T21" fmla="*/ 43 h 71"/>
                  <a:gd name="T22" fmla="*/ 4 w 38"/>
                  <a:gd name="T23" fmla="*/ 57 h 71"/>
                  <a:gd name="T24" fmla="*/ 5 w 38"/>
                  <a:gd name="T25" fmla="*/ 71 h 71"/>
                  <a:gd name="T26" fmla="*/ 9 w 38"/>
                  <a:gd name="T27" fmla="*/ 69 h 71"/>
                  <a:gd name="T28" fmla="*/ 12 w 38"/>
                  <a:gd name="T29" fmla="*/ 68 h 71"/>
                  <a:gd name="T30" fmla="*/ 17 w 38"/>
                  <a:gd name="T31" fmla="*/ 65 h 71"/>
                  <a:gd name="T32" fmla="*/ 21 w 38"/>
                  <a:gd name="T33" fmla="*/ 64 h 71"/>
                  <a:gd name="T34" fmla="*/ 25 w 38"/>
                  <a:gd name="T35" fmla="*/ 63 h 71"/>
                  <a:gd name="T36" fmla="*/ 29 w 38"/>
                  <a:gd name="T37" fmla="*/ 60 h 71"/>
                  <a:gd name="T38" fmla="*/ 34 w 38"/>
                  <a:gd name="T39" fmla="*/ 59 h 71"/>
                  <a:gd name="T40" fmla="*/ 38 w 38"/>
                  <a:gd name="T41" fmla="*/ 57 h 71"/>
                  <a:gd name="T42" fmla="*/ 38 w 38"/>
                  <a:gd name="T43" fmla="*/ 43 h 71"/>
                  <a:gd name="T44" fmla="*/ 37 w 38"/>
                  <a:gd name="T45" fmla="*/ 29 h 71"/>
                  <a:gd name="T46" fmla="*/ 35 w 38"/>
                  <a:gd name="T47" fmla="*/ 15 h 71"/>
                  <a:gd name="T48" fmla="*/ 34 w 38"/>
                  <a:gd name="T4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71">
                    <a:moveTo>
                      <a:pt x="34" y="0"/>
                    </a:moveTo>
                    <a:lnTo>
                      <a:pt x="30" y="2"/>
                    </a:lnTo>
                    <a:lnTo>
                      <a:pt x="26" y="3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9" y="12"/>
                    </a:lnTo>
                    <a:lnTo>
                      <a:pt x="5" y="13"/>
                    </a:lnTo>
                    <a:lnTo>
                      <a:pt x="0" y="16"/>
                    </a:lnTo>
                    <a:lnTo>
                      <a:pt x="1" y="29"/>
                    </a:lnTo>
                    <a:lnTo>
                      <a:pt x="2" y="43"/>
                    </a:lnTo>
                    <a:lnTo>
                      <a:pt x="4" y="57"/>
                    </a:lnTo>
                    <a:lnTo>
                      <a:pt x="5" y="71"/>
                    </a:lnTo>
                    <a:lnTo>
                      <a:pt x="9" y="69"/>
                    </a:lnTo>
                    <a:lnTo>
                      <a:pt x="12" y="68"/>
                    </a:lnTo>
                    <a:lnTo>
                      <a:pt x="17" y="65"/>
                    </a:lnTo>
                    <a:lnTo>
                      <a:pt x="21" y="64"/>
                    </a:lnTo>
                    <a:lnTo>
                      <a:pt x="25" y="63"/>
                    </a:lnTo>
                    <a:lnTo>
                      <a:pt x="29" y="60"/>
                    </a:lnTo>
                    <a:lnTo>
                      <a:pt x="34" y="59"/>
                    </a:lnTo>
                    <a:lnTo>
                      <a:pt x="38" y="57"/>
                    </a:lnTo>
                    <a:lnTo>
                      <a:pt x="38" y="43"/>
                    </a:lnTo>
                    <a:lnTo>
                      <a:pt x="37" y="29"/>
                    </a:lnTo>
                    <a:lnTo>
                      <a:pt x="35" y="1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72" name="Freeform 55"/>
              <p:cNvSpPr>
                <a:spLocks/>
              </p:cNvSpPr>
              <p:nvPr/>
            </p:nvSpPr>
            <p:spPr bwMode="auto">
              <a:xfrm>
                <a:off x="4205" y="5012"/>
                <a:ext cx="36" cy="57"/>
              </a:xfrm>
              <a:custGeom>
                <a:avLst/>
                <a:gdLst>
                  <a:gd name="T0" fmla="*/ 0 w 36"/>
                  <a:gd name="T1" fmla="*/ 7 h 57"/>
                  <a:gd name="T2" fmla="*/ 0 w 36"/>
                  <a:gd name="T3" fmla="*/ 20 h 57"/>
                  <a:gd name="T4" fmla="*/ 1 w 36"/>
                  <a:gd name="T5" fmla="*/ 33 h 57"/>
                  <a:gd name="T6" fmla="*/ 1 w 36"/>
                  <a:gd name="T7" fmla="*/ 45 h 57"/>
                  <a:gd name="T8" fmla="*/ 1 w 36"/>
                  <a:gd name="T9" fmla="*/ 57 h 57"/>
                  <a:gd name="T10" fmla="*/ 5 w 36"/>
                  <a:gd name="T11" fmla="*/ 57 h 57"/>
                  <a:gd name="T12" fmla="*/ 10 w 36"/>
                  <a:gd name="T13" fmla="*/ 56 h 57"/>
                  <a:gd name="T14" fmla="*/ 14 w 36"/>
                  <a:gd name="T15" fmla="*/ 55 h 57"/>
                  <a:gd name="T16" fmla="*/ 18 w 36"/>
                  <a:gd name="T17" fmla="*/ 54 h 57"/>
                  <a:gd name="T18" fmla="*/ 23 w 36"/>
                  <a:gd name="T19" fmla="*/ 54 h 57"/>
                  <a:gd name="T20" fmla="*/ 27 w 36"/>
                  <a:gd name="T21" fmla="*/ 53 h 57"/>
                  <a:gd name="T22" fmla="*/ 32 w 36"/>
                  <a:gd name="T23" fmla="*/ 53 h 57"/>
                  <a:gd name="T24" fmla="*/ 36 w 36"/>
                  <a:gd name="T25" fmla="*/ 52 h 57"/>
                  <a:gd name="T26" fmla="*/ 36 w 36"/>
                  <a:gd name="T27" fmla="*/ 39 h 57"/>
                  <a:gd name="T28" fmla="*/ 36 w 36"/>
                  <a:gd name="T29" fmla="*/ 25 h 57"/>
                  <a:gd name="T30" fmla="*/ 36 w 36"/>
                  <a:gd name="T31" fmla="*/ 13 h 57"/>
                  <a:gd name="T32" fmla="*/ 35 w 36"/>
                  <a:gd name="T33" fmla="*/ 0 h 57"/>
                  <a:gd name="T34" fmla="*/ 31 w 36"/>
                  <a:gd name="T35" fmla="*/ 1 h 57"/>
                  <a:gd name="T36" fmla="*/ 26 w 36"/>
                  <a:gd name="T37" fmla="*/ 1 h 57"/>
                  <a:gd name="T38" fmla="*/ 22 w 36"/>
                  <a:gd name="T39" fmla="*/ 2 h 57"/>
                  <a:gd name="T40" fmla="*/ 18 w 36"/>
                  <a:gd name="T41" fmla="*/ 3 h 57"/>
                  <a:gd name="T42" fmla="*/ 13 w 36"/>
                  <a:gd name="T43" fmla="*/ 5 h 57"/>
                  <a:gd name="T44" fmla="*/ 9 w 36"/>
                  <a:gd name="T45" fmla="*/ 6 h 57"/>
                  <a:gd name="T46" fmla="*/ 4 w 36"/>
                  <a:gd name="T47" fmla="*/ 7 h 57"/>
                  <a:gd name="T48" fmla="*/ 0 w 36"/>
                  <a:gd name="T49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57">
                    <a:moveTo>
                      <a:pt x="0" y="7"/>
                    </a:moveTo>
                    <a:lnTo>
                      <a:pt x="0" y="20"/>
                    </a:lnTo>
                    <a:lnTo>
                      <a:pt x="1" y="33"/>
                    </a:lnTo>
                    <a:lnTo>
                      <a:pt x="1" y="45"/>
                    </a:lnTo>
                    <a:lnTo>
                      <a:pt x="1" y="57"/>
                    </a:lnTo>
                    <a:lnTo>
                      <a:pt x="5" y="57"/>
                    </a:lnTo>
                    <a:lnTo>
                      <a:pt x="10" y="56"/>
                    </a:lnTo>
                    <a:lnTo>
                      <a:pt x="14" y="55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7" y="53"/>
                    </a:lnTo>
                    <a:lnTo>
                      <a:pt x="32" y="53"/>
                    </a:lnTo>
                    <a:lnTo>
                      <a:pt x="36" y="52"/>
                    </a:lnTo>
                    <a:lnTo>
                      <a:pt x="36" y="39"/>
                    </a:lnTo>
                    <a:lnTo>
                      <a:pt x="36" y="25"/>
                    </a:lnTo>
                    <a:lnTo>
                      <a:pt x="36" y="13"/>
                    </a:lnTo>
                    <a:lnTo>
                      <a:pt x="35" y="0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9" y="6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73" name="Freeform 56"/>
              <p:cNvSpPr>
                <a:spLocks/>
              </p:cNvSpPr>
              <p:nvPr/>
            </p:nvSpPr>
            <p:spPr bwMode="auto">
              <a:xfrm>
                <a:off x="4201" y="4903"/>
                <a:ext cx="37" cy="65"/>
              </a:xfrm>
              <a:custGeom>
                <a:avLst/>
                <a:gdLst>
                  <a:gd name="T0" fmla="*/ 35 w 37"/>
                  <a:gd name="T1" fmla="*/ 0 h 65"/>
                  <a:gd name="T2" fmla="*/ 31 w 37"/>
                  <a:gd name="T3" fmla="*/ 2 h 65"/>
                  <a:gd name="T4" fmla="*/ 26 w 37"/>
                  <a:gd name="T5" fmla="*/ 3 h 65"/>
                  <a:gd name="T6" fmla="*/ 22 w 37"/>
                  <a:gd name="T7" fmla="*/ 4 h 65"/>
                  <a:gd name="T8" fmla="*/ 17 w 37"/>
                  <a:gd name="T9" fmla="*/ 6 h 65"/>
                  <a:gd name="T10" fmla="*/ 13 w 37"/>
                  <a:gd name="T11" fmla="*/ 8 h 65"/>
                  <a:gd name="T12" fmla="*/ 9 w 37"/>
                  <a:gd name="T13" fmla="*/ 9 h 65"/>
                  <a:gd name="T14" fmla="*/ 4 w 37"/>
                  <a:gd name="T15" fmla="*/ 11 h 65"/>
                  <a:gd name="T16" fmla="*/ 0 w 37"/>
                  <a:gd name="T17" fmla="*/ 12 h 65"/>
                  <a:gd name="T18" fmla="*/ 1 w 37"/>
                  <a:gd name="T19" fmla="*/ 26 h 65"/>
                  <a:gd name="T20" fmla="*/ 2 w 37"/>
                  <a:gd name="T21" fmla="*/ 39 h 65"/>
                  <a:gd name="T22" fmla="*/ 2 w 37"/>
                  <a:gd name="T23" fmla="*/ 52 h 65"/>
                  <a:gd name="T24" fmla="*/ 2 w 37"/>
                  <a:gd name="T25" fmla="*/ 65 h 65"/>
                  <a:gd name="T26" fmla="*/ 7 w 37"/>
                  <a:gd name="T27" fmla="*/ 64 h 65"/>
                  <a:gd name="T28" fmla="*/ 11 w 37"/>
                  <a:gd name="T29" fmla="*/ 63 h 65"/>
                  <a:gd name="T30" fmla="*/ 16 w 37"/>
                  <a:gd name="T31" fmla="*/ 62 h 65"/>
                  <a:gd name="T32" fmla="*/ 20 w 37"/>
                  <a:gd name="T33" fmla="*/ 60 h 65"/>
                  <a:gd name="T34" fmla="*/ 25 w 37"/>
                  <a:gd name="T35" fmla="*/ 59 h 65"/>
                  <a:gd name="T36" fmla="*/ 28 w 37"/>
                  <a:gd name="T37" fmla="*/ 58 h 65"/>
                  <a:gd name="T38" fmla="*/ 33 w 37"/>
                  <a:gd name="T39" fmla="*/ 56 h 65"/>
                  <a:gd name="T40" fmla="*/ 37 w 37"/>
                  <a:gd name="T41" fmla="*/ 55 h 65"/>
                  <a:gd name="T42" fmla="*/ 37 w 37"/>
                  <a:gd name="T43" fmla="*/ 41 h 65"/>
                  <a:gd name="T44" fmla="*/ 36 w 37"/>
                  <a:gd name="T45" fmla="*/ 27 h 65"/>
                  <a:gd name="T46" fmla="*/ 36 w 37"/>
                  <a:gd name="T47" fmla="*/ 14 h 65"/>
                  <a:gd name="T48" fmla="*/ 35 w 37"/>
                  <a:gd name="T4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65">
                    <a:moveTo>
                      <a:pt x="35" y="0"/>
                    </a:moveTo>
                    <a:lnTo>
                      <a:pt x="31" y="2"/>
                    </a:lnTo>
                    <a:lnTo>
                      <a:pt x="26" y="3"/>
                    </a:lnTo>
                    <a:lnTo>
                      <a:pt x="22" y="4"/>
                    </a:lnTo>
                    <a:lnTo>
                      <a:pt x="17" y="6"/>
                    </a:lnTo>
                    <a:lnTo>
                      <a:pt x="13" y="8"/>
                    </a:lnTo>
                    <a:lnTo>
                      <a:pt x="9" y="9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1" y="26"/>
                    </a:lnTo>
                    <a:lnTo>
                      <a:pt x="2" y="39"/>
                    </a:lnTo>
                    <a:lnTo>
                      <a:pt x="2" y="52"/>
                    </a:lnTo>
                    <a:lnTo>
                      <a:pt x="2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6" y="62"/>
                    </a:lnTo>
                    <a:lnTo>
                      <a:pt x="20" y="60"/>
                    </a:lnTo>
                    <a:lnTo>
                      <a:pt x="25" y="59"/>
                    </a:lnTo>
                    <a:lnTo>
                      <a:pt x="28" y="58"/>
                    </a:lnTo>
                    <a:lnTo>
                      <a:pt x="33" y="56"/>
                    </a:lnTo>
                    <a:lnTo>
                      <a:pt x="37" y="55"/>
                    </a:lnTo>
                    <a:lnTo>
                      <a:pt x="37" y="41"/>
                    </a:lnTo>
                    <a:lnTo>
                      <a:pt x="36" y="27"/>
                    </a:lnTo>
                    <a:lnTo>
                      <a:pt x="36" y="1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74" name="Freeform 57"/>
              <p:cNvSpPr>
                <a:spLocks/>
              </p:cNvSpPr>
              <p:nvPr/>
            </p:nvSpPr>
            <p:spPr bwMode="auto">
              <a:xfrm>
                <a:off x="4206" y="5115"/>
                <a:ext cx="35" cy="52"/>
              </a:xfrm>
              <a:custGeom>
                <a:avLst/>
                <a:gdLst>
                  <a:gd name="T0" fmla="*/ 0 w 35"/>
                  <a:gd name="T1" fmla="*/ 3 h 52"/>
                  <a:gd name="T2" fmla="*/ 0 w 35"/>
                  <a:gd name="T3" fmla="*/ 16 h 52"/>
                  <a:gd name="T4" fmla="*/ 0 w 35"/>
                  <a:gd name="T5" fmla="*/ 27 h 52"/>
                  <a:gd name="T6" fmla="*/ 0 w 35"/>
                  <a:gd name="T7" fmla="*/ 39 h 52"/>
                  <a:gd name="T8" fmla="*/ 0 w 35"/>
                  <a:gd name="T9" fmla="*/ 52 h 52"/>
                  <a:gd name="T10" fmla="*/ 4 w 35"/>
                  <a:gd name="T11" fmla="*/ 51 h 52"/>
                  <a:gd name="T12" fmla="*/ 9 w 35"/>
                  <a:gd name="T13" fmla="*/ 51 h 52"/>
                  <a:gd name="T14" fmla="*/ 13 w 35"/>
                  <a:gd name="T15" fmla="*/ 50 h 52"/>
                  <a:gd name="T16" fmla="*/ 17 w 35"/>
                  <a:gd name="T17" fmla="*/ 50 h 52"/>
                  <a:gd name="T18" fmla="*/ 22 w 35"/>
                  <a:gd name="T19" fmla="*/ 49 h 52"/>
                  <a:gd name="T20" fmla="*/ 26 w 35"/>
                  <a:gd name="T21" fmla="*/ 49 h 52"/>
                  <a:gd name="T22" fmla="*/ 31 w 35"/>
                  <a:gd name="T23" fmla="*/ 49 h 52"/>
                  <a:gd name="T24" fmla="*/ 35 w 35"/>
                  <a:gd name="T25" fmla="*/ 49 h 52"/>
                  <a:gd name="T26" fmla="*/ 35 w 35"/>
                  <a:gd name="T27" fmla="*/ 36 h 52"/>
                  <a:gd name="T28" fmla="*/ 35 w 35"/>
                  <a:gd name="T29" fmla="*/ 24 h 52"/>
                  <a:gd name="T30" fmla="*/ 35 w 35"/>
                  <a:gd name="T31" fmla="*/ 12 h 52"/>
                  <a:gd name="T32" fmla="*/ 35 w 35"/>
                  <a:gd name="T33" fmla="*/ 0 h 52"/>
                  <a:gd name="T34" fmla="*/ 31 w 35"/>
                  <a:gd name="T35" fmla="*/ 0 h 52"/>
                  <a:gd name="T36" fmla="*/ 26 w 35"/>
                  <a:gd name="T37" fmla="*/ 0 h 52"/>
                  <a:gd name="T38" fmla="*/ 22 w 35"/>
                  <a:gd name="T39" fmla="*/ 1 h 52"/>
                  <a:gd name="T40" fmla="*/ 18 w 35"/>
                  <a:gd name="T41" fmla="*/ 2 h 52"/>
                  <a:gd name="T42" fmla="*/ 13 w 35"/>
                  <a:gd name="T43" fmla="*/ 2 h 52"/>
                  <a:gd name="T44" fmla="*/ 9 w 35"/>
                  <a:gd name="T45" fmla="*/ 2 h 52"/>
                  <a:gd name="T46" fmla="*/ 4 w 35"/>
                  <a:gd name="T47" fmla="*/ 3 h 52"/>
                  <a:gd name="T48" fmla="*/ 0 w 35"/>
                  <a:gd name="T49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52">
                    <a:moveTo>
                      <a:pt x="0" y="3"/>
                    </a:moveTo>
                    <a:lnTo>
                      <a:pt x="0" y="16"/>
                    </a:lnTo>
                    <a:lnTo>
                      <a:pt x="0" y="27"/>
                    </a:lnTo>
                    <a:lnTo>
                      <a:pt x="0" y="39"/>
                    </a:lnTo>
                    <a:lnTo>
                      <a:pt x="0" y="52"/>
                    </a:lnTo>
                    <a:lnTo>
                      <a:pt x="4" y="51"/>
                    </a:lnTo>
                    <a:lnTo>
                      <a:pt x="9" y="51"/>
                    </a:lnTo>
                    <a:lnTo>
                      <a:pt x="13" y="50"/>
                    </a:lnTo>
                    <a:lnTo>
                      <a:pt x="17" y="50"/>
                    </a:lnTo>
                    <a:lnTo>
                      <a:pt x="22" y="49"/>
                    </a:lnTo>
                    <a:lnTo>
                      <a:pt x="26" y="49"/>
                    </a:lnTo>
                    <a:lnTo>
                      <a:pt x="31" y="49"/>
                    </a:lnTo>
                    <a:lnTo>
                      <a:pt x="35" y="49"/>
                    </a:lnTo>
                    <a:lnTo>
                      <a:pt x="35" y="36"/>
                    </a:lnTo>
                    <a:lnTo>
                      <a:pt x="35" y="24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75" name="Freeform 58"/>
              <p:cNvSpPr>
                <a:spLocks/>
              </p:cNvSpPr>
              <p:nvPr/>
            </p:nvSpPr>
            <p:spPr bwMode="auto">
              <a:xfrm>
                <a:off x="4184" y="4673"/>
                <a:ext cx="39" cy="77"/>
              </a:xfrm>
              <a:custGeom>
                <a:avLst/>
                <a:gdLst>
                  <a:gd name="T0" fmla="*/ 39 w 39"/>
                  <a:gd name="T1" fmla="*/ 60 h 77"/>
                  <a:gd name="T2" fmla="*/ 38 w 39"/>
                  <a:gd name="T3" fmla="*/ 45 h 77"/>
                  <a:gd name="T4" fmla="*/ 36 w 39"/>
                  <a:gd name="T5" fmla="*/ 30 h 77"/>
                  <a:gd name="T6" fmla="*/ 34 w 39"/>
                  <a:gd name="T7" fmla="*/ 16 h 77"/>
                  <a:gd name="T8" fmla="*/ 33 w 39"/>
                  <a:gd name="T9" fmla="*/ 0 h 77"/>
                  <a:gd name="T10" fmla="*/ 29 w 39"/>
                  <a:gd name="T11" fmla="*/ 2 h 77"/>
                  <a:gd name="T12" fmla="*/ 25 w 39"/>
                  <a:gd name="T13" fmla="*/ 5 h 77"/>
                  <a:gd name="T14" fmla="*/ 21 w 39"/>
                  <a:gd name="T15" fmla="*/ 7 h 77"/>
                  <a:gd name="T16" fmla="*/ 16 w 39"/>
                  <a:gd name="T17" fmla="*/ 10 h 77"/>
                  <a:gd name="T18" fmla="*/ 12 w 39"/>
                  <a:gd name="T19" fmla="*/ 13 h 77"/>
                  <a:gd name="T20" fmla="*/ 8 w 39"/>
                  <a:gd name="T21" fmla="*/ 15 h 77"/>
                  <a:gd name="T22" fmla="*/ 4 w 39"/>
                  <a:gd name="T23" fmla="*/ 18 h 77"/>
                  <a:gd name="T24" fmla="*/ 0 w 39"/>
                  <a:gd name="T25" fmla="*/ 19 h 77"/>
                  <a:gd name="T26" fmla="*/ 1 w 39"/>
                  <a:gd name="T27" fmla="*/ 34 h 77"/>
                  <a:gd name="T28" fmla="*/ 2 w 39"/>
                  <a:gd name="T29" fmla="*/ 49 h 77"/>
                  <a:gd name="T30" fmla="*/ 4 w 39"/>
                  <a:gd name="T31" fmla="*/ 63 h 77"/>
                  <a:gd name="T32" fmla="*/ 5 w 39"/>
                  <a:gd name="T33" fmla="*/ 77 h 77"/>
                  <a:gd name="T34" fmla="*/ 10 w 39"/>
                  <a:gd name="T35" fmla="*/ 75 h 77"/>
                  <a:gd name="T36" fmla="*/ 15 w 39"/>
                  <a:gd name="T37" fmla="*/ 73 h 77"/>
                  <a:gd name="T38" fmla="*/ 19 w 39"/>
                  <a:gd name="T39" fmla="*/ 71 h 77"/>
                  <a:gd name="T40" fmla="*/ 22 w 39"/>
                  <a:gd name="T41" fmla="*/ 68 h 77"/>
                  <a:gd name="T42" fmla="*/ 27 w 39"/>
                  <a:gd name="T43" fmla="*/ 66 h 77"/>
                  <a:gd name="T44" fmla="*/ 31 w 39"/>
                  <a:gd name="T45" fmla="*/ 64 h 77"/>
                  <a:gd name="T46" fmla="*/ 35 w 39"/>
                  <a:gd name="T47" fmla="*/ 62 h 77"/>
                  <a:gd name="T48" fmla="*/ 39 w 39"/>
                  <a:gd name="T49" fmla="*/ 6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77">
                    <a:moveTo>
                      <a:pt x="39" y="60"/>
                    </a:moveTo>
                    <a:lnTo>
                      <a:pt x="38" y="45"/>
                    </a:lnTo>
                    <a:lnTo>
                      <a:pt x="36" y="30"/>
                    </a:lnTo>
                    <a:lnTo>
                      <a:pt x="34" y="16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5" y="5"/>
                    </a:lnTo>
                    <a:lnTo>
                      <a:pt x="21" y="7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5"/>
                    </a:lnTo>
                    <a:lnTo>
                      <a:pt x="4" y="18"/>
                    </a:lnTo>
                    <a:lnTo>
                      <a:pt x="0" y="19"/>
                    </a:lnTo>
                    <a:lnTo>
                      <a:pt x="1" y="34"/>
                    </a:lnTo>
                    <a:lnTo>
                      <a:pt x="2" y="49"/>
                    </a:lnTo>
                    <a:lnTo>
                      <a:pt x="4" y="63"/>
                    </a:lnTo>
                    <a:lnTo>
                      <a:pt x="5" y="77"/>
                    </a:lnTo>
                    <a:lnTo>
                      <a:pt x="10" y="75"/>
                    </a:lnTo>
                    <a:lnTo>
                      <a:pt x="15" y="73"/>
                    </a:lnTo>
                    <a:lnTo>
                      <a:pt x="19" y="71"/>
                    </a:lnTo>
                    <a:lnTo>
                      <a:pt x="22" y="68"/>
                    </a:lnTo>
                    <a:lnTo>
                      <a:pt x="27" y="66"/>
                    </a:lnTo>
                    <a:lnTo>
                      <a:pt x="31" y="64"/>
                    </a:lnTo>
                    <a:lnTo>
                      <a:pt x="35" y="62"/>
                    </a:lnTo>
                    <a:lnTo>
                      <a:pt x="39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76" name="Freeform 59"/>
              <p:cNvSpPr>
                <a:spLocks/>
              </p:cNvSpPr>
              <p:nvPr/>
            </p:nvSpPr>
            <p:spPr bwMode="auto">
              <a:xfrm>
                <a:off x="4260" y="4762"/>
                <a:ext cx="41" cy="74"/>
              </a:xfrm>
              <a:custGeom>
                <a:avLst/>
                <a:gdLst>
                  <a:gd name="T0" fmla="*/ 5 w 41"/>
                  <a:gd name="T1" fmla="*/ 74 h 74"/>
                  <a:gd name="T2" fmla="*/ 9 w 41"/>
                  <a:gd name="T3" fmla="*/ 72 h 74"/>
                  <a:gd name="T4" fmla="*/ 14 w 41"/>
                  <a:gd name="T5" fmla="*/ 70 h 74"/>
                  <a:gd name="T6" fmla="*/ 18 w 41"/>
                  <a:gd name="T7" fmla="*/ 69 h 74"/>
                  <a:gd name="T8" fmla="*/ 23 w 41"/>
                  <a:gd name="T9" fmla="*/ 68 h 74"/>
                  <a:gd name="T10" fmla="*/ 27 w 41"/>
                  <a:gd name="T11" fmla="*/ 66 h 74"/>
                  <a:gd name="T12" fmla="*/ 32 w 41"/>
                  <a:gd name="T13" fmla="*/ 64 h 74"/>
                  <a:gd name="T14" fmla="*/ 36 w 41"/>
                  <a:gd name="T15" fmla="*/ 63 h 74"/>
                  <a:gd name="T16" fmla="*/ 41 w 41"/>
                  <a:gd name="T17" fmla="*/ 61 h 74"/>
                  <a:gd name="T18" fmla="*/ 39 w 41"/>
                  <a:gd name="T19" fmla="*/ 46 h 74"/>
                  <a:gd name="T20" fmla="*/ 38 w 41"/>
                  <a:gd name="T21" fmla="*/ 31 h 74"/>
                  <a:gd name="T22" fmla="*/ 36 w 41"/>
                  <a:gd name="T23" fmla="*/ 16 h 74"/>
                  <a:gd name="T24" fmla="*/ 35 w 41"/>
                  <a:gd name="T25" fmla="*/ 0 h 74"/>
                  <a:gd name="T26" fmla="*/ 31 w 41"/>
                  <a:gd name="T27" fmla="*/ 2 h 74"/>
                  <a:gd name="T28" fmla="*/ 26 w 41"/>
                  <a:gd name="T29" fmla="*/ 3 h 74"/>
                  <a:gd name="T30" fmla="*/ 22 w 41"/>
                  <a:gd name="T31" fmla="*/ 5 h 74"/>
                  <a:gd name="T32" fmla="*/ 18 w 41"/>
                  <a:gd name="T33" fmla="*/ 7 h 74"/>
                  <a:gd name="T34" fmla="*/ 13 w 41"/>
                  <a:gd name="T35" fmla="*/ 9 h 74"/>
                  <a:gd name="T36" fmla="*/ 9 w 41"/>
                  <a:gd name="T37" fmla="*/ 11 h 74"/>
                  <a:gd name="T38" fmla="*/ 4 w 41"/>
                  <a:gd name="T39" fmla="*/ 13 h 74"/>
                  <a:gd name="T40" fmla="*/ 0 w 41"/>
                  <a:gd name="T41" fmla="*/ 14 h 74"/>
                  <a:gd name="T42" fmla="*/ 1 w 41"/>
                  <a:gd name="T43" fmla="*/ 30 h 74"/>
                  <a:gd name="T44" fmla="*/ 3 w 41"/>
                  <a:gd name="T45" fmla="*/ 45 h 74"/>
                  <a:gd name="T46" fmla="*/ 4 w 41"/>
                  <a:gd name="T47" fmla="*/ 59 h 74"/>
                  <a:gd name="T48" fmla="*/ 5 w 41"/>
                  <a:gd name="T4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74">
                    <a:moveTo>
                      <a:pt x="5" y="74"/>
                    </a:moveTo>
                    <a:lnTo>
                      <a:pt x="9" y="72"/>
                    </a:lnTo>
                    <a:lnTo>
                      <a:pt x="14" y="70"/>
                    </a:lnTo>
                    <a:lnTo>
                      <a:pt x="18" y="69"/>
                    </a:lnTo>
                    <a:lnTo>
                      <a:pt x="23" y="68"/>
                    </a:lnTo>
                    <a:lnTo>
                      <a:pt x="27" y="66"/>
                    </a:lnTo>
                    <a:lnTo>
                      <a:pt x="32" y="64"/>
                    </a:lnTo>
                    <a:lnTo>
                      <a:pt x="36" y="63"/>
                    </a:lnTo>
                    <a:lnTo>
                      <a:pt x="41" y="61"/>
                    </a:lnTo>
                    <a:lnTo>
                      <a:pt x="39" y="46"/>
                    </a:lnTo>
                    <a:lnTo>
                      <a:pt x="38" y="31"/>
                    </a:lnTo>
                    <a:lnTo>
                      <a:pt x="36" y="16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6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13" y="9"/>
                    </a:lnTo>
                    <a:lnTo>
                      <a:pt x="9" y="11"/>
                    </a:lnTo>
                    <a:lnTo>
                      <a:pt x="4" y="13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3" y="45"/>
                    </a:lnTo>
                    <a:lnTo>
                      <a:pt x="4" y="59"/>
                    </a:ln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77" name="Freeform 60"/>
              <p:cNvSpPr>
                <a:spLocks/>
              </p:cNvSpPr>
              <p:nvPr/>
            </p:nvSpPr>
            <p:spPr bwMode="auto">
              <a:xfrm>
                <a:off x="4248" y="4636"/>
                <a:ext cx="41" cy="81"/>
              </a:xfrm>
              <a:custGeom>
                <a:avLst/>
                <a:gdLst>
                  <a:gd name="T0" fmla="*/ 41 w 41"/>
                  <a:gd name="T1" fmla="*/ 64 h 81"/>
                  <a:gd name="T2" fmla="*/ 39 w 41"/>
                  <a:gd name="T3" fmla="*/ 48 h 81"/>
                  <a:gd name="T4" fmla="*/ 38 w 41"/>
                  <a:gd name="T5" fmla="*/ 32 h 81"/>
                  <a:gd name="T6" fmla="*/ 36 w 41"/>
                  <a:gd name="T7" fmla="*/ 16 h 81"/>
                  <a:gd name="T8" fmla="*/ 34 w 41"/>
                  <a:gd name="T9" fmla="*/ 0 h 81"/>
                  <a:gd name="T10" fmla="*/ 30 w 41"/>
                  <a:gd name="T11" fmla="*/ 3 h 81"/>
                  <a:gd name="T12" fmla="*/ 25 w 41"/>
                  <a:gd name="T13" fmla="*/ 6 h 81"/>
                  <a:gd name="T14" fmla="*/ 21 w 41"/>
                  <a:gd name="T15" fmla="*/ 7 h 81"/>
                  <a:gd name="T16" fmla="*/ 17 w 41"/>
                  <a:gd name="T17" fmla="*/ 9 h 81"/>
                  <a:gd name="T18" fmla="*/ 13 w 41"/>
                  <a:gd name="T19" fmla="*/ 12 h 81"/>
                  <a:gd name="T20" fmla="*/ 9 w 41"/>
                  <a:gd name="T21" fmla="*/ 14 h 81"/>
                  <a:gd name="T22" fmla="*/ 4 w 41"/>
                  <a:gd name="T23" fmla="*/ 16 h 81"/>
                  <a:gd name="T24" fmla="*/ 0 w 41"/>
                  <a:gd name="T25" fmla="*/ 19 h 81"/>
                  <a:gd name="T26" fmla="*/ 2 w 41"/>
                  <a:gd name="T27" fmla="*/ 35 h 81"/>
                  <a:gd name="T28" fmla="*/ 4 w 41"/>
                  <a:gd name="T29" fmla="*/ 50 h 81"/>
                  <a:gd name="T30" fmla="*/ 6 w 41"/>
                  <a:gd name="T31" fmla="*/ 65 h 81"/>
                  <a:gd name="T32" fmla="*/ 7 w 41"/>
                  <a:gd name="T33" fmla="*/ 81 h 81"/>
                  <a:gd name="T34" fmla="*/ 11 w 41"/>
                  <a:gd name="T35" fmla="*/ 79 h 81"/>
                  <a:gd name="T36" fmla="*/ 16 w 41"/>
                  <a:gd name="T37" fmla="*/ 76 h 81"/>
                  <a:gd name="T38" fmla="*/ 20 w 41"/>
                  <a:gd name="T39" fmla="*/ 74 h 81"/>
                  <a:gd name="T40" fmla="*/ 24 w 41"/>
                  <a:gd name="T41" fmla="*/ 72 h 81"/>
                  <a:gd name="T42" fmla="*/ 28 w 41"/>
                  <a:gd name="T43" fmla="*/ 70 h 81"/>
                  <a:gd name="T44" fmla="*/ 32 w 41"/>
                  <a:gd name="T45" fmla="*/ 68 h 81"/>
                  <a:gd name="T46" fmla="*/ 37 w 41"/>
                  <a:gd name="T47" fmla="*/ 65 h 81"/>
                  <a:gd name="T48" fmla="*/ 41 w 41"/>
                  <a:gd name="T49" fmla="*/ 6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81">
                    <a:moveTo>
                      <a:pt x="41" y="64"/>
                    </a:moveTo>
                    <a:lnTo>
                      <a:pt x="39" y="48"/>
                    </a:lnTo>
                    <a:lnTo>
                      <a:pt x="38" y="32"/>
                    </a:lnTo>
                    <a:lnTo>
                      <a:pt x="36" y="16"/>
                    </a:lnTo>
                    <a:lnTo>
                      <a:pt x="34" y="0"/>
                    </a:lnTo>
                    <a:lnTo>
                      <a:pt x="30" y="3"/>
                    </a:lnTo>
                    <a:lnTo>
                      <a:pt x="25" y="6"/>
                    </a:lnTo>
                    <a:lnTo>
                      <a:pt x="21" y="7"/>
                    </a:lnTo>
                    <a:lnTo>
                      <a:pt x="17" y="9"/>
                    </a:lnTo>
                    <a:lnTo>
                      <a:pt x="13" y="12"/>
                    </a:lnTo>
                    <a:lnTo>
                      <a:pt x="9" y="14"/>
                    </a:lnTo>
                    <a:lnTo>
                      <a:pt x="4" y="16"/>
                    </a:lnTo>
                    <a:lnTo>
                      <a:pt x="0" y="19"/>
                    </a:lnTo>
                    <a:lnTo>
                      <a:pt x="2" y="35"/>
                    </a:lnTo>
                    <a:lnTo>
                      <a:pt x="4" y="50"/>
                    </a:lnTo>
                    <a:lnTo>
                      <a:pt x="6" y="65"/>
                    </a:lnTo>
                    <a:lnTo>
                      <a:pt x="7" y="81"/>
                    </a:lnTo>
                    <a:lnTo>
                      <a:pt x="11" y="79"/>
                    </a:lnTo>
                    <a:lnTo>
                      <a:pt x="16" y="76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28" y="70"/>
                    </a:lnTo>
                    <a:lnTo>
                      <a:pt x="32" y="68"/>
                    </a:lnTo>
                    <a:lnTo>
                      <a:pt x="37" y="65"/>
                    </a:lnTo>
                    <a:lnTo>
                      <a:pt x="41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78" name="Freeform 61"/>
              <p:cNvSpPr>
                <a:spLocks/>
              </p:cNvSpPr>
              <p:nvPr/>
            </p:nvSpPr>
            <p:spPr bwMode="auto">
              <a:xfrm>
                <a:off x="4273" y="4998"/>
                <a:ext cx="38" cy="61"/>
              </a:xfrm>
              <a:custGeom>
                <a:avLst/>
                <a:gdLst>
                  <a:gd name="T0" fmla="*/ 2 w 38"/>
                  <a:gd name="T1" fmla="*/ 61 h 61"/>
                  <a:gd name="T2" fmla="*/ 6 w 38"/>
                  <a:gd name="T3" fmla="*/ 59 h 61"/>
                  <a:gd name="T4" fmla="*/ 11 w 38"/>
                  <a:gd name="T5" fmla="*/ 59 h 61"/>
                  <a:gd name="T6" fmla="*/ 15 w 38"/>
                  <a:gd name="T7" fmla="*/ 58 h 61"/>
                  <a:gd name="T8" fmla="*/ 20 w 38"/>
                  <a:gd name="T9" fmla="*/ 58 h 61"/>
                  <a:gd name="T10" fmla="*/ 24 w 38"/>
                  <a:gd name="T11" fmla="*/ 58 h 61"/>
                  <a:gd name="T12" fmla="*/ 29 w 38"/>
                  <a:gd name="T13" fmla="*/ 57 h 61"/>
                  <a:gd name="T14" fmla="*/ 33 w 38"/>
                  <a:gd name="T15" fmla="*/ 56 h 61"/>
                  <a:gd name="T16" fmla="*/ 38 w 38"/>
                  <a:gd name="T17" fmla="*/ 55 h 61"/>
                  <a:gd name="T18" fmla="*/ 37 w 38"/>
                  <a:gd name="T19" fmla="*/ 42 h 61"/>
                  <a:gd name="T20" fmla="*/ 37 w 38"/>
                  <a:gd name="T21" fmla="*/ 28 h 61"/>
                  <a:gd name="T22" fmla="*/ 37 w 38"/>
                  <a:gd name="T23" fmla="*/ 14 h 61"/>
                  <a:gd name="T24" fmla="*/ 37 w 38"/>
                  <a:gd name="T25" fmla="*/ 0 h 61"/>
                  <a:gd name="T26" fmla="*/ 32 w 38"/>
                  <a:gd name="T27" fmla="*/ 1 h 61"/>
                  <a:gd name="T28" fmla="*/ 28 w 38"/>
                  <a:gd name="T29" fmla="*/ 1 h 61"/>
                  <a:gd name="T30" fmla="*/ 23 w 38"/>
                  <a:gd name="T31" fmla="*/ 2 h 61"/>
                  <a:gd name="T32" fmla="*/ 19 w 38"/>
                  <a:gd name="T33" fmla="*/ 3 h 61"/>
                  <a:gd name="T34" fmla="*/ 14 w 38"/>
                  <a:gd name="T35" fmla="*/ 4 h 61"/>
                  <a:gd name="T36" fmla="*/ 10 w 38"/>
                  <a:gd name="T37" fmla="*/ 5 h 61"/>
                  <a:gd name="T38" fmla="*/ 5 w 38"/>
                  <a:gd name="T39" fmla="*/ 6 h 61"/>
                  <a:gd name="T40" fmla="*/ 0 w 38"/>
                  <a:gd name="T41" fmla="*/ 7 h 61"/>
                  <a:gd name="T42" fmla="*/ 1 w 38"/>
                  <a:gd name="T43" fmla="*/ 20 h 61"/>
                  <a:gd name="T44" fmla="*/ 1 w 38"/>
                  <a:gd name="T45" fmla="*/ 33 h 61"/>
                  <a:gd name="T46" fmla="*/ 1 w 38"/>
                  <a:gd name="T47" fmla="*/ 47 h 61"/>
                  <a:gd name="T48" fmla="*/ 2 w 38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61">
                    <a:moveTo>
                      <a:pt x="2" y="61"/>
                    </a:moveTo>
                    <a:lnTo>
                      <a:pt x="6" y="59"/>
                    </a:lnTo>
                    <a:lnTo>
                      <a:pt x="11" y="59"/>
                    </a:lnTo>
                    <a:lnTo>
                      <a:pt x="15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9" y="57"/>
                    </a:lnTo>
                    <a:lnTo>
                      <a:pt x="33" y="56"/>
                    </a:lnTo>
                    <a:lnTo>
                      <a:pt x="38" y="55"/>
                    </a:lnTo>
                    <a:lnTo>
                      <a:pt x="37" y="42"/>
                    </a:lnTo>
                    <a:lnTo>
                      <a:pt x="37" y="28"/>
                    </a:lnTo>
                    <a:lnTo>
                      <a:pt x="37" y="14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5" y="6"/>
                    </a:lnTo>
                    <a:lnTo>
                      <a:pt x="0" y="7"/>
                    </a:lnTo>
                    <a:lnTo>
                      <a:pt x="1" y="20"/>
                    </a:lnTo>
                    <a:lnTo>
                      <a:pt x="1" y="33"/>
                    </a:lnTo>
                    <a:lnTo>
                      <a:pt x="1" y="47"/>
                    </a:lnTo>
                    <a:lnTo>
                      <a:pt x="2" y="61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79" name="Freeform 62"/>
              <p:cNvSpPr>
                <a:spLocks/>
              </p:cNvSpPr>
              <p:nvPr/>
            </p:nvSpPr>
            <p:spPr bwMode="auto">
              <a:xfrm>
                <a:off x="4269" y="4883"/>
                <a:ext cx="38" cy="67"/>
              </a:xfrm>
              <a:custGeom>
                <a:avLst/>
                <a:gdLst>
                  <a:gd name="T0" fmla="*/ 2 w 38"/>
                  <a:gd name="T1" fmla="*/ 67 h 67"/>
                  <a:gd name="T2" fmla="*/ 7 w 38"/>
                  <a:gd name="T3" fmla="*/ 66 h 67"/>
                  <a:gd name="T4" fmla="*/ 11 w 38"/>
                  <a:gd name="T5" fmla="*/ 64 h 67"/>
                  <a:gd name="T6" fmla="*/ 16 w 38"/>
                  <a:gd name="T7" fmla="*/ 64 h 67"/>
                  <a:gd name="T8" fmla="*/ 20 w 38"/>
                  <a:gd name="T9" fmla="*/ 62 h 67"/>
                  <a:gd name="T10" fmla="*/ 24 w 38"/>
                  <a:gd name="T11" fmla="*/ 61 h 67"/>
                  <a:gd name="T12" fmla="*/ 29 w 38"/>
                  <a:gd name="T13" fmla="*/ 60 h 67"/>
                  <a:gd name="T14" fmla="*/ 33 w 38"/>
                  <a:gd name="T15" fmla="*/ 60 h 67"/>
                  <a:gd name="T16" fmla="*/ 38 w 38"/>
                  <a:gd name="T17" fmla="*/ 58 h 67"/>
                  <a:gd name="T18" fmla="*/ 38 w 38"/>
                  <a:gd name="T19" fmla="*/ 43 h 67"/>
                  <a:gd name="T20" fmla="*/ 37 w 38"/>
                  <a:gd name="T21" fmla="*/ 29 h 67"/>
                  <a:gd name="T22" fmla="*/ 36 w 38"/>
                  <a:gd name="T23" fmla="*/ 14 h 67"/>
                  <a:gd name="T24" fmla="*/ 35 w 38"/>
                  <a:gd name="T25" fmla="*/ 0 h 67"/>
                  <a:gd name="T26" fmla="*/ 31 w 38"/>
                  <a:gd name="T27" fmla="*/ 1 h 67"/>
                  <a:gd name="T28" fmla="*/ 26 w 38"/>
                  <a:gd name="T29" fmla="*/ 3 h 67"/>
                  <a:gd name="T30" fmla="*/ 22 w 38"/>
                  <a:gd name="T31" fmla="*/ 4 h 67"/>
                  <a:gd name="T32" fmla="*/ 18 w 38"/>
                  <a:gd name="T33" fmla="*/ 5 h 67"/>
                  <a:gd name="T34" fmla="*/ 14 w 38"/>
                  <a:gd name="T35" fmla="*/ 6 h 67"/>
                  <a:gd name="T36" fmla="*/ 9 w 38"/>
                  <a:gd name="T37" fmla="*/ 8 h 67"/>
                  <a:gd name="T38" fmla="*/ 4 w 38"/>
                  <a:gd name="T39" fmla="*/ 9 h 67"/>
                  <a:gd name="T40" fmla="*/ 0 w 38"/>
                  <a:gd name="T41" fmla="*/ 10 h 67"/>
                  <a:gd name="T42" fmla="*/ 0 w 38"/>
                  <a:gd name="T43" fmla="*/ 24 h 67"/>
                  <a:gd name="T44" fmla="*/ 1 w 38"/>
                  <a:gd name="T45" fmla="*/ 38 h 67"/>
                  <a:gd name="T46" fmla="*/ 1 w 38"/>
                  <a:gd name="T47" fmla="*/ 52 h 67"/>
                  <a:gd name="T48" fmla="*/ 2 w 38"/>
                  <a:gd name="T4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67">
                    <a:moveTo>
                      <a:pt x="2" y="67"/>
                    </a:moveTo>
                    <a:lnTo>
                      <a:pt x="7" y="66"/>
                    </a:lnTo>
                    <a:lnTo>
                      <a:pt x="11" y="64"/>
                    </a:lnTo>
                    <a:lnTo>
                      <a:pt x="16" y="64"/>
                    </a:lnTo>
                    <a:lnTo>
                      <a:pt x="20" y="62"/>
                    </a:lnTo>
                    <a:lnTo>
                      <a:pt x="24" y="61"/>
                    </a:lnTo>
                    <a:lnTo>
                      <a:pt x="29" y="60"/>
                    </a:lnTo>
                    <a:lnTo>
                      <a:pt x="33" y="60"/>
                    </a:lnTo>
                    <a:lnTo>
                      <a:pt x="38" y="58"/>
                    </a:lnTo>
                    <a:lnTo>
                      <a:pt x="38" y="43"/>
                    </a:lnTo>
                    <a:lnTo>
                      <a:pt x="37" y="29"/>
                    </a:lnTo>
                    <a:lnTo>
                      <a:pt x="36" y="14"/>
                    </a:lnTo>
                    <a:lnTo>
                      <a:pt x="35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2" y="4"/>
                    </a:lnTo>
                    <a:lnTo>
                      <a:pt x="18" y="5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4" y="9"/>
                    </a:lnTo>
                    <a:lnTo>
                      <a:pt x="0" y="10"/>
                    </a:lnTo>
                    <a:lnTo>
                      <a:pt x="0" y="24"/>
                    </a:lnTo>
                    <a:lnTo>
                      <a:pt x="1" y="38"/>
                    </a:lnTo>
                    <a:lnTo>
                      <a:pt x="1" y="52"/>
                    </a:ln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80" name="Freeform 63"/>
              <p:cNvSpPr>
                <a:spLocks/>
              </p:cNvSpPr>
              <p:nvPr/>
            </p:nvSpPr>
            <p:spPr bwMode="auto">
              <a:xfrm>
                <a:off x="4275" y="5108"/>
                <a:ext cx="37" cy="55"/>
              </a:xfrm>
              <a:custGeom>
                <a:avLst/>
                <a:gdLst>
                  <a:gd name="T0" fmla="*/ 37 w 37"/>
                  <a:gd name="T1" fmla="*/ 0 h 55"/>
                  <a:gd name="T2" fmla="*/ 32 w 37"/>
                  <a:gd name="T3" fmla="*/ 0 h 55"/>
                  <a:gd name="T4" fmla="*/ 27 w 37"/>
                  <a:gd name="T5" fmla="*/ 0 h 55"/>
                  <a:gd name="T6" fmla="*/ 23 w 37"/>
                  <a:gd name="T7" fmla="*/ 0 h 55"/>
                  <a:gd name="T8" fmla="*/ 18 w 37"/>
                  <a:gd name="T9" fmla="*/ 1 h 55"/>
                  <a:gd name="T10" fmla="*/ 14 w 37"/>
                  <a:gd name="T11" fmla="*/ 1 h 55"/>
                  <a:gd name="T12" fmla="*/ 9 w 37"/>
                  <a:gd name="T13" fmla="*/ 3 h 55"/>
                  <a:gd name="T14" fmla="*/ 5 w 37"/>
                  <a:gd name="T15" fmla="*/ 3 h 55"/>
                  <a:gd name="T16" fmla="*/ 0 w 37"/>
                  <a:gd name="T17" fmla="*/ 3 h 55"/>
                  <a:gd name="T18" fmla="*/ 0 w 37"/>
                  <a:gd name="T19" fmla="*/ 16 h 55"/>
                  <a:gd name="T20" fmla="*/ 0 w 37"/>
                  <a:gd name="T21" fmla="*/ 29 h 55"/>
                  <a:gd name="T22" fmla="*/ 0 w 37"/>
                  <a:gd name="T23" fmla="*/ 41 h 55"/>
                  <a:gd name="T24" fmla="*/ 0 w 37"/>
                  <a:gd name="T25" fmla="*/ 55 h 55"/>
                  <a:gd name="T26" fmla="*/ 4 w 37"/>
                  <a:gd name="T27" fmla="*/ 55 h 55"/>
                  <a:gd name="T28" fmla="*/ 9 w 37"/>
                  <a:gd name="T29" fmla="*/ 54 h 55"/>
                  <a:gd name="T30" fmla="*/ 13 w 37"/>
                  <a:gd name="T31" fmla="*/ 54 h 55"/>
                  <a:gd name="T32" fmla="*/ 18 w 37"/>
                  <a:gd name="T33" fmla="*/ 53 h 55"/>
                  <a:gd name="T34" fmla="*/ 22 w 37"/>
                  <a:gd name="T35" fmla="*/ 53 h 55"/>
                  <a:gd name="T36" fmla="*/ 27 w 37"/>
                  <a:gd name="T37" fmla="*/ 53 h 55"/>
                  <a:gd name="T38" fmla="*/ 31 w 37"/>
                  <a:gd name="T39" fmla="*/ 52 h 55"/>
                  <a:gd name="T40" fmla="*/ 36 w 37"/>
                  <a:gd name="T41" fmla="*/ 52 h 55"/>
                  <a:gd name="T42" fmla="*/ 36 w 37"/>
                  <a:gd name="T43" fmla="*/ 39 h 55"/>
                  <a:gd name="T44" fmla="*/ 37 w 37"/>
                  <a:gd name="T45" fmla="*/ 26 h 55"/>
                  <a:gd name="T46" fmla="*/ 37 w 37"/>
                  <a:gd name="T47" fmla="*/ 13 h 55"/>
                  <a:gd name="T48" fmla="*/ 37 w 37"/>
                  <a:gd name="T4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5">
                    <a:moveTo>
                      <a:pt x="37" y="0"/>
                    </a:moveTo>
                    <a:lnTo>
                      <a:pt x="32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16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4" y="55"/>
                    </a:lnTo>
                    <a:lnTo>
                      <a:pt x="9" y="54"/>
                    </a:lnTo>
                    <a:lnTo>
                      <a:pt x="13" y="54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27" y="53"/>
                    </a:lnTo>
                    <a:lnTo>
                      <a:pt x="31" y="52"/>
                    </a:lnTo>
                    <a:lnTo>
                      <a:pt x="36" y="52"/>
                    </a:lnTo>
                    <a:lnTo>
                      <a:pt x="36" y="39"/>
                    </a:lnTo>
                    <a:lnTo>
                      <a:pt x="37" y="26"/>
                    </a:lnTo>
                    <a:lnTo>
                      <a:pt x="37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81" name="Freeform 64"/>
              <p:cNvSpPr>
                <a:spLocks/>
              </p:cNvSpPr>
              <p:nvPr/>
            </p:nvSpPr>
            <p:spPr bwMode="auto">
              <a:xfrm>
                <a:off x="4405" y="4906"/>
                <a:ext cx="39" cy="62"/>
              </a:xfrm>
              <a:custGeom>
                <a:avLst/>
                <a:gdLst>
                  <a:gd name="T0" fmla="*/ 36 w 39"/>
                  <a:gd name="T1" fmla="*/ 0 h 62"/>
                  <a:gd name="T2" fmla="*/ 31 w 39"/>
                  <a:gd name="T3" fmla="*/ 0 h 62"/>
                  <a:gd name="T4" fmla="*/ 27 w 39"/>
                  <a:gd name="T5" fmla="*/ 1 h 62"/>
                  <a:gd name="T6" fmla="*/ 22 w 39"/>
                  <a:gd name="T7" fmla="*/ 3 h 62"/>
                  <a:gd name="T8" fmla="*/ 18 w 39"/>
                  <a:gd name="T9" fmla="*/ 3 h 62"/>
                  <a:gd name="T10" fmla="*/ 13 w 39"/>
                  <a:gd name="T11" fmla="*/ 5 h 62"/>
                  <a:gd name="T12" fmla="*/ 9 w 39"/>
                  <a:gd name="T13" fmla="*/ 5 h 62"/>
                  <a:gd name="T14" fmla="*/ 4 w 39"/>
                  <a:gd name="T15" fmla="*/ 6 h 62"/>
                  <a:gd name="T16" fmla="*/ 0 w 39"/>
                  <a:gd name="T17" fmla="*/ 8 h 62"/>
                  <a:gd name="T18" fmla="*/ 0 w 39"/>
                  <a:gd name="T19" fmla="*/ 21 h 62"/>
                  <a:gd name="T20" fmla="*/ 1 w 39"/>
                  <a:gd name="T21" fmla="*/ 34 h 62"/>
                  <a:gd name="T22" fmla="*/ 2 w 39"/>
                  <a:gd name="T23" fmla="*/ 48 h 62"/>
                  <a:gd name="T24" fmla="*/ 3 w 39"/>
                  <a:gd name="T25" fmla="*/ 62 h 62"/>
                  <a:gd name="T26" fmla="*/ 7 w 39"/>
                  <a:gd name="T27" fmla="*/ 61 h 62"/>
                  <a:gd name="T28" fmla="*/ 12 w 39"/>
                  <a:gd name="T29" fmla="*/ 61 h 62"/>
                  <a:gd name="T30" fmla="*/ 16 w 39"/>
                  <a:gd name="T31" fmla="*/ 60 h 62"/>
                  <a:gd name="T32" fmla="*/ 21 w 39"/>
                  <a:gd name="T33" fmla="*/ 60 h 62"/>
                  <a:gd name="T34" fmla="*/ 25 w 39"/>
                  <a:gd name="T35" fmla="*/ 59 h 62"/>
                  <a:gd name="T36" fmla="*/ 30 w 39"/>
                  <a:gd name="T37" fmla="*/ 58 h 62"/>
                  <a:gd name="T38" fmla="*/ 34 w 39"/>
                  <a:gd name="T39" fmla="*/ 57 h 62"/>
                  <a:gd name="T40" fmla="*/ 39 w 39"/>
                  <a:gd name="T41" fmla="*/ 56 h 62"/>
                  <a:gd name="T42" fmla="*/ 38 w 39"/>
                  <a:gd name="T43" fmla="*/ 42 h 62"/>
                  <a:gd name="T44" fmla="*/ 37 w 39"/>
                  <a:gd name="T45" fmla="*/ 28 h 62"/>
                  <a:gd name="T46" fmla="*/ 36 w 39"/>
                  <a:gd name="T47" fmla="*/ 14 h 62"/>
                  <a:gd name="T48" fmla="*/ 36 w 39"/>
                  <a:gd name="T4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62">
                    <a:moveTo>
                      <a:pt x="36" y="0"/>
                    </a:moveTo>
                    <a:lnTo>
                      <a:pt x="31" y="0"/>
                    </a:lnTo>
                    <a:lnTo>
                      <a:pt x="27" y="1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21"/>
                    </a:lnTo>
                    <a:lnTo>
                      <a:pt x="1" y="34"/>
                    </a:lnTo>
                    <a:lnTo>
                      <a:pt x="2" y="48"/>
                    </a:lnTo>
                    <a:lnTo>
                      <a:pt x="3" y="62"/>
                    </a:lnTo>
                    <a:lnTo>
                      <a:pt x="7" y="61"/>
                    </a:lnTo>
                    <a:lnTo>
                      <a:pt x="12" y="61"/>
                    </a:lnTo>
                    <a:lnTo>
                      <a:pt x="16" y="60"/>
                    </a:lnTo>
                    <a:lnTo>
                      <a:pt x="21" y="60"/>
                    </a:lnTo>
                    <a:lnTo>
                      <a:pt x="25" y="59"/>
                    </a:lnTo>
                    <a:lnTo>
                      <a:pt x="30" y="58"/>
                    </a:lnTo>
                    <a:lnTo>
                      <a:pt x="34" y="57"/>
                    </a:lnTo>
                    <a:lnTo>
                      <a:pt x="39" y="56"/>
                    </a:lnTo>
                    <a:lnTo>
                      <a:pt x="38" y="42"/>
                    </a:lnTo>
                    <a:lnTo>
                      <a:pt x="37" y="28"/>
                    </a:lnTo>
                    <a:lnTo>
                      <a:pt x="36" y="1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82" name="Freeform 65"/>
              <p:cNvSpPr>
                <a:spLocks/>
              </p:cNvSpPr>
              <p:nvPr/>
            </p:nvSpPr>
            <p:spPr bwMode="auto">
              <a:xfrm>
                <a:off x="4409" y="5019"/>
                <a:ext cx="37" cy="59"/>
              </a:xfrm>
              <a:custGeom>
                <a:avLst/>
                <a:gdLst>
                  <a:gd name="T0" fmla="*/ 37 w 37"/>
                  <a:gd name="T1" fmla="*/ 0 h 59"/>
                  <a:gd name="T2" fmla="*/ 32 w 37"/>
                  <a:gd name="T3" fmla="*/ 0 h 59"/>
                  <a:gd name="T4" fmla="*/ 27 w 37"/>
                  <a:gd name="T5" fmla="*/ 0 h 59"/>
                  <a:gd name="T6" fmla="*/ 22 w 37"/>
                  <a:gd name="T7" fmla="*/ 1 h 59"/>
                  <a:gd name="T8" fmla="*/ 18 w 37"/>
                  <a:gd name="T9" fmla="*/ 2 h 59"/>
                  <a:gd name="T10" fmla="*/ 13 w 37"/>
                  <a:gd name="T11" fmla="*/ 3 h 59"/>
                  <a:gd name="T12" fmla="*/ 9 w 37"/>
                  <a:gd name="T13" fmla="*/ 3 h 59"/>
                  <a:gd name="T14" fmla="*/ 4 w 37"/>
                  <a:gd name="T15" fmla="*/ 3 h 59"/>
                  <a:gd name="T16" fmla="*/ 0 w 37"/>
                  <a:gd name="T17" fmla="*/ 4 h 59"/>
                  <a:gd name="T18" fmla="*/ 0 w 37"/>
                  <a:gd name="T19" fmla="*/ 18 h 59"/>
                  <a:gd name="T20" fmla="*/ 0 w 37"/>
                  <a:gd name="T21" fmla="*/ 31 h 59"/>
                  <a:gd name="T22" fmla="*/ 0 w 37"/>
                  <a:gd name="T23" fmla="*/ 45 h 59"/>
                  <a:gd name="T24" fmla="*/ 0 w 37"/>
                  <a:gd name="T25" fmla="*/ 59 h 59"/>
                  <a:gd name="T26" fmla="*/ 5 w 37"/>
                  <a:gd name="T27" fmla="*/ 58 h 59"/>
                  <a:gd name="T28" fmla="*/ 10 w 37"/>
                  <a:gd name="T29" fmla="*/ 58 h 59"/>
                  <a:gd name="T30" fmla="*/ 14 w 37"/>
                  <a:gd name="T31" fmla="*/ 57 h 59"/>
                  <a:gd name="T32" fmla="*/ 19 w 37"/>
                  <a:gd name="T33" fmla="*/ 57 h 59"/>
                  <a:gd name="T34" fmla="*/ 23 w 37"/>
                  <a:gd name="T35" fmla="*/ 57 h 59"/>
                  <a:gd name="T36" fmla="*/ 28 w 37"/>
                  <a:gd name="T37" fmla="*/ 56 h 59"/>
                  <a:gd name="T38" fmla="*/ 32 w 37"/>
                  <a:gd name="T39" fmla="*/ 56 h 59"/>
                  <a:gd name="T40" fmla="*/ 37 w 37"/>
                  <a:gd name="T41" fmla="*/ 55 h 59"/>
                  <a:gd name="T42" fmla="*/ 37 w 37"/>
                  <a:gd name="T43" fmla="*/ 41 h 59"/>
                  <a:gd name="T44" fmla="*/ 37 w 37"/>
                  <a:gd name="T45" fmla="*/ 28 h 59"/>
                  <a:gd name="T46" fmla="*/ 37 w 37"/>
                  <a:gd name="T47" fmla="*/ 14 h 59"/>
                  <a:gd name="T48" fmla="*/ 37 w 37"/>
                  <a:gd name="T4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9">
                    <a:moveTo>
                      <a:pt x="37" y="0"/>
                    </a:moveTo>
                    <a:lnTo>
                      <a:pt x="32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2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0" y="45"/>
                    </a:lnTo>
                    <a:lnTo>
                      <a:pt x="0" y="59"/>
                    </a:lnTo>
                    <a:lnTo>
                      <a:pt x="5" y="58"/>
                    </a:lnTo>
                    <a:lnTo>
                      <a:pt x="10" y="58"/>
                    </a:lnTo>
                    <a:lnTo>
                      <a:pt x="14" y="57"/>
                    </a:lnTo>
                    <a:lnTo>
                      <a:pt x="19" y="57"/>
                    </a:lnTo>
                    <a:lnTo>
                      <a:pt x="23" y="57"/>
                    </a:lnTo>
                    <a:lnTo>
                      <a:pt x="28" y="56"/>
                    </a:lnTo>
                    <a:lnTo>
                      <a:pt x="32" y="56"/>
                    </a:lnTo>
                    <a:lnTo>
                      <a:pt x="37" y="55"/>
                    </a:lnTo>
                    <a:lnTo>
                      <a:pt x="37" y="41"/>
                    </a:lnTo>
                    <a:lnTo>
                      <a:pt x="37" y="28"/>
                    </a:lnTo>
                    <a:lnTo>
                      <a:pt x="37" y="1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83" name="Freeform 66"/>
              <p:cNvSpPr>
                <a:spLocks/>
              </p:cNvSpPr>
              <p:nvPr/>
            </p:nvSpPr>
            <p:spPr bwMode="auto">
              <a:xfrm>
                <a:off x="4408" y="5131"/>
                <a:ext cx="38" cy="55"/>
              </a:xfrm>
              <a:custGeom>
                <a:avLst/>
                <a:gdLst>
                  <a:gd name="T0" fmla="*/ 1 w 38"/>
                  <a:gd name="T1" fmla="*/ 1 h 55"/>
                  <a:gd name="T2" fmla="*/ 1 w 38"/>
                  <a:gd name="T3" fmla="*/ 14 h 55"/>
                  <a:gd name="T4" fmla="*/ 1 w 38"/>
                  <a:gd name="T5" fmla="*/ 27 h 55"/>
                  <a:gd name="T6" fmla="*/ 1 w 38"/>
                  <a:gd name="T7" fmla="*/ 41 h 55"/>
                  <a:gd name="T8" fmla="*/ 0 w 38"/>
                  <a:gd name="T9" fmla="*/ 55 h 55"/>
                  <a:gd name="T10" fmla="*/ 5 w 38"/>
                  <a:gd name="T11" fmla="*/ 55 h 55"/>
                  <a:gd name="T12" fmla="*/ 9 w 38"/>
                  <a:gd name="T13" fmla="*/ 55 h 55"/>
                  <a:gd name="T14" fmla="*/ 14 w 38"/>
                  <a:gd name="T15" fmla="*/ 55 h 55"/>
                  <a:gd name="T16" fmla="*/ 18 w 38"/>
                  <a:gd name="T17" fmla="*/ 55 h 55"/>
                  <a:gd name="T18" fmla="*/ 23 w 38"/>
                  <a:gd name="T19" fmla="*/ 55 h 55"/>
                  <a:gd name="T20" fmla="*/ 27 w 38"/>
                  <a:gd name="T21" fmla="*/ 55 h 55"/>
                  <a:gd name="T22" fmla="*/ 32 w 38"/>
                  <a:gd name="T23" fmla="*/ 55 h 55"/>
                  <a:gd name="T24" fmla="*/ 36 w 38"/>
                  <a:gd name="T25" fmla="*/ 55 h 55"/>
                  <a:gd name="T26" fmla="*/ 37 w 38"/>
                  <a:gd name="T27" fmla="*/ 41 h 55"/>
                  <a:gd name="T28" fmla="*/ 37 w 38"/>
                  <a:gd name="T29" fmla="*/ 27 h 55"/>
                  <a:gd name="T30" fmla="*/ 38 w 38"/>
                  <a:gd name="T31" fmla="*/ 13 h 55"/>
                  <a:gd name="T32" fmla="*/ 38 w 38"/>
                  <a:gd name="T33" fmla="*/ 0 h 55"/>
                  <a:gd name="T34" fmla="*/ 33 w 38"/>
                  <a:gd name="T35" fmla="*/ 0 h 55"/>
                  <a:gd name="T36" fmla="*/ 29 w 38"/>
                  <a:gd name="T37" fmla="*/ 0 h 55"/>
                  <a:gd name="T38" fmla="*/ 24 w 38"/>
                  <a:gd name="T39" fmla="*/ 0 h 55"/>
                  <a:gd name="T40" fmla="*/ 20 w 38"/>
                  <a:gd name="T41" fmla="*/ 0 h 55"/>
                  <a:gd name="T42" fmla="*/ 15 w 38"/>
                  <a:gd name="T43" fmla="*/ 0 h 55"/>
                  <a:gd name="T44" fmla="*/ 11 w 38"/>
                  <a:gd name="T45" fmla="*/ 0 h 55"/>
                  <a:gd name="T46" fmla="*/ 6 w 38"/>
                  <a:gd name="T47" fmla="*/ 1 h 55"/>
                  <a:gd name="T48" fmla="*/ 1 w 38"/>
                  <a:gd name="T49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5">
                    <a:moveTo>
                      <a:pt x="1" y="1"/>
                    </a:moveTo>
                    <a:lnTo>
                      <a:pt x="1" y="14"/>
                    </a:lnTo>
                    <a:lnTo>
                      <a:pt x="1" y="27"/>
                    </a:lnTo>
                    <a:lnTo>
                      <a:pt x="1" y="41"/>
                    </a:lnTo>
                    <a:lnTo>
                      <a:pt x="0" y="55"/>
                    </a:lnTo>
                    <a:lnTo>
                      <a:pt x="5" y="55"/>
                    </a:lnTo>
                    <a:lnTo>
                      <a:pt x="9" y="55"/>
                    </a:lnTo>
                    <a:lnTo>
                      <a:pt x="14" y="55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7" y="55"/>
                    </a:lnTo>
                    <a:lnTo>
                      <a:pt x="32" y="55"/>
                    </a:lnTo>
                    <a:lnTo>
                      <a:pt x="36" y="55"/>
                    </a:lnTo>
                    <a:lnTo>
                      <a:pt x="37" y="41"/>
                    </a:lnTo>
                    <a:lnTo>
                      <a:pt x="37" y="27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84" name="Freeform 67"/>
              <p:cNvSpPr>
                <a:spLocks/>
              </p:cNvSpPr>
              <p:nvPr/>
            </p:nvSpPr>
            <p:spPr bwMode="auto">
              <a:xfrm>
                <a:off x="4483" y="5128"/>
                <a:ext cx="39" cy="58"/>
              </a:xfrm>
              <a:custGeom>
                <a:avLst/>
                <a:gdLst>
                  <a:gd name="T0" fmla="*/ 39 w 39"/>
                  <a:gd name="T1" fmla="*/ 0 h 58"/>
                  <a:gd name="T2" fmla="*/ 35 w 39"/>
                  <a:gd name="T3" fmla="*/ 0 h 58"/>
                  <a:gd name="T4" fmla="*/ 30 w 39"/>
                  <a:gd name="T5" fmla="*/ 0 h 58"/>
                  <a:gd name="T6" fmla="*/ 26 w 39"/>
                  <a:gd name="T7" fmla="*/ 0 h 58"/>
                  <a:gd name="T8" fmla="*/ 21 w 39"/>
                  <a:gd name="T9" fmla="*/ 0 h 58"/>
                  <a:gd name="T10" fmla="*/ 17 w 39"/>
                  <a:gd name="T11" fmla="*/ 0 h 58"/>
                  <a:gd name="T12" fmla="*/ 12 w 39"/>
                  <a:gd name="T13" fmla="*/ 0 h 58"/>
                  <a:gd name="T14" fmla="*/ 7 w 39"/>
                  <a:gd name="T15" fmla="*/ 1 h 58"/>
                  <a:gd name="T16" fmla="*/ 2 w 39"/>
                  <a:gd name="T17" fmla="*/ 1 h 58"/>
                  <a:gd name="T18" fmla="*/ 2 w 39"/>
                  <a:gd name="T19" fmla="*/ 15 h 58"/>
                  <a:gd name="T20" fmla="*/ 1 w 39"/>
                  <a:gd name="T21" fmla="*/ 30 h 58"/>
                  <a:gd name="T22" fmla="*/ 1 w 39"/>
                  <a:gd name="T23" fmla="*/ 44 h 58"/>
                  <a:gd name="T24" fmla="*/ 0 w 39"/>
                  <a:gd name="T25" fmla="*/ 58 h 58"/>
                  <a:gd name="T26" fmla="*/ 5 w 39"/>
                  <a:gd name="T27" fmla="*/ 58 h 58"/>
                  <a:gd name="T28" fmla="*/ 9 w 39"/>
                  <a:gd name="T29" fmla="*/ 58 h 58"/>
                  <a:gd name="T30" fmla="*/ 14 w 39"/>
                  <a:gd name="T31" fmla="*/ 58 h 58"/>
                  <a:gd name="T32" fmla="*/ 19 w 39"/>
                  <a:gd name="T33" fmla="*/ 58 h 58"/>
                  <a:gd name="T34" fmla="*/ 23 w 39"/>
                  <a:gd name="T35" fmla="*/ 58 h 58"/>
                  <a:gd name="T36" fmla="*/ 28 w 39"/>
                  <a:gd name="T37" fmla="*/ 58 h 58"/>
                  <a:gd name="T38" fmla="*/ 32 w 39"/>
                  <a:gd name="T39" fmla="*/ 58 h 58"/>
                  <a:gd name="T40" fmla="*/ 37 w 39"/>
                  <a:gd name="T41" fmla="*/ 58 h 58"/>
                  <a:gd name="T42" fmla="*/ 38 w 39"/>
                  <a:gd name="T43" fmla="*/ 44 h 58"/>
                  <a:gd name="T44" fmla="*/ 39 w 39"/>
                  <a:gd name="T45" fmla="*/ 29 h 58"/>
                  <a:gd name="T46" fmla="*/ 39 w 39"/>
                  <a:gd name="T47" fmla="*/ 14 h 58"/>
                  <a:gd name="T48" fmla="*/ 39 w 39"/>
                  <a:gd name="T4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58">
                    <a:moveTo>
                      <a:pt x="39" y="0"/>
                    </a:moveTo>
                    <a:lnTo>
                      <a:pt x="35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1"/>
                    </a:lnTo>
                    <a:lnTo>
                      <a:pt x="2" y="15"/>
                    </a:lnTo>
                    <a:lnTo>
                      <a:pt x="1" y="30"/>
                    </a:lnTo>
                    <a:lnTo>
                      <a:pt x="1" y="44"/>
                    </a:lnTo>
                    <a:lnTo>
                      <a:pt x="0" y="58"/>
                    </a:lnTo>
                    <a:lnTo>
                      <a:pt x="5" y="58"/>
                    </a:lnTo>
                    <a:lnTo>
                      <a:pt x="9" y="58"/>
                    </a:lnTo>
                    <a:lnTo>
                      <a:pt x="14" y="58"/>
                    </a:lnTo>
                    <a:lnTo>
                      <a:pt x="19" y="58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37" y="58"/>
                    </a:lnTo>
                    <a:lnTo>
                      <a:pt x="38" y="44"/>
                    </a:lnTo>
                    <a:lnTo>
                      <a:pt x="39" y="29"/>
                    </a:lnTo>
                    <a:lnTo>
                      <a:pt x="39" y="1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85" name="Freeform 68"/>
              <p:cNvSpPr>
                <a:spLocks/>
              </p:cNvSpPr>
              <p:nvPr/>
            </p:nvSpPr>
            <p:spPr bwMode="auto">
              <a:xfrm>
                <a:off x="4486" y="5010"/>
                <a:ext cx="38" cy="61"/>
              </a:xfrm>
              <a:custGeom>
                <a:avLst/>
                <a:gdLst>
                  <a:gd name="T0" fmla="*/ 0 w 38"/>
                  <a:gd name="T1" fmla="*/ 61 h 61"/>
                  <a:gd name="T2" fmla="*/ 4 w 38"/>
                  <a:gd name="T3" fmla="*/ 61 h 61"/>
                  <a:gd name="T4" fmla="*/ 9 w 38"/>
                  <a:gd name="T5" fmla="*/ 61 h 61"/>
                  <a:gd name="T6" fmla="*/ 14 w 38"/>
                  <a:gd name="T7" fmla="*/ 61 h 61"/>
                  <a:gd name="T8" fmla="*/ 19 w 38"/>
                  <a:gd name="T9" fmla="*/ 60 h 61"/>
                  <a:gd name="T10" fmla="*/ 23 w 38"/>
                  <a:gd name="T11" fmla="*/ 60 h 61"/>
                  <a:gd name="T12" fmla="*/ 28 w 38"/>
                  <a:gd name="T13" fmla="*/ 60 h 61"/>
                  <a:gd name="T14" fmla="*/ 33 w 38"/>
                  <a:gd name="T15" fmla="*/ 59 h 61"/>
                  <a:gd name="T16" fmla="*/ 38 w 38"/>
                  <a:gd name="T17" fmla="*/ 59 h 61"/>
                  <a:gd name="T18" fmla="*/ 38 w 38"/>
                  <a:gd name="T19" fmla="*/ 44 h 61"/>
                  <a:gd name="T20" fmla="*/ 38 w 38"/>
                  <a:gd name="T21" fmla="*/ 30 h 61"/>
                  <a:gd name="T22" fmla="*/ 38 w 38"/>
                  <a:gd name="T23" fmla="*/ 15 h 61"/>
                  <a:gd name="T24" fmla="*/ 37 w 38"/>
                  <a:gd name="T25" fmla="*/ 0 h 61"/>
                  <a:gd name="T26" fmla="*/ 32 w 38"/>
                  <a:gd name="T27" fmla="*/ 0 h 61"/>
                  <a:gd name="T28" fmla="*/ 28 w 38"/>
                  <a:gd name="T29" fmla="*/ 1 h 61"/>
                  <a:gd name="T30" fmla="*/ 23 w 38"/>
                  <a:gd name="T31" fmla="*/ 1 h 61"/>
                  <a:gd name="T32" fmla="*/ 18 w 38"/>
                  <a:gd name="T33" fmla="*/ 2 h 61"/>
                  <a:gd name="T34" fmla="*/ 14 w 38"/>
                  <a:gd name="T35" fmla="*/ 3 h 61"/>
                  <a:gd name="T36" fmla="*/ 9 w 38"/>
                  <a:gd name="T37" fmla="*/ 3 h 61"/>
                  <a:gd name="T38" fmla="*/ 4 w 38"/>
                  <a:gd name="T39" fmla="*/ 3 h 61"/>
                  <a:gd name="T40" fmla="*/ 0 w 38"/>
                  <a:gd name="T41" fmla="*/ 4 h 61"/>
                  <a:gd name="T42" fmla="*/ 0 w 38"/>
                  <a:gd name="T43" fmla="*/ 18 h 61"/>
                  <a:gd name="T44" fmla="*/ 0 w 38"/>
                  <a:gd name="T45" fmla="*/ 32 h 61"/>
                  <a:gd name="T46" fmla="*/ 0 w 38"/>
                  <a:gd name="T47" fmla="*/ 47 h 61"/>
                  <a:gd name="T48" fmla="*/ 0 w 38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61">
                    <a:moveTo>
                      <a:pt x="0" y="61"/>
                    </a:moveTo>
                    <a:lnTo>
                      <a:pt x="4" y="61"/>
                    </a:lnTo>
                    <a:lnTo>
                      <a:pt x="9" y="61"/>
                    </a:lnTo>
                    <a:lnTo>
                      <a:pt x="14" y="61"/>
                    </a:lnTo>
                    <a:lnTo>
                      <a:pt x="19" y="60"/>
                    </a:lnTo>
                    <a:lnTo>
                      <a:pt x="23" y="60"/>
                    </a:lnTo>
                    <a:lnTo>
                      <a:pt x="28" y="60"/>
                    </a:lnTo>
                    <a:lnTo>
                      <a:pt x="33" y="59"/>
                    </a:lnTo>
                    <a:lnTo>
                      <a:pt x="38" y="59"/>
                    </a:lnTo>
                    <a:lnTo>
                      <a:pt x="38" y="44"/>
                    </a:lnTo>
                    <a:lnTo>
                      <a:pt x="38" y="30"/>
                    </a:lnTo>
                    <a:lnTo>
                      <a:pt x="38" y="15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3" y="1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18"/>
                    </a:lnTo>
                    <a:lnTo>
                      <a:pt x="0" y="32"/>
                    </a:lnTo>
                    <a:lnTo>
                      <a:pt x="0" y="4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86" name="Freeform 69"/>
              <p:cNvSpPr>
                <a:spLocks/>
              </p:cNvSpPr>
              <p:nvPr/>
            </p:nvSpPr>
            <p:spPr bwMode="auto">
              <a:xfrm>
                <a:off x="4480" y="4892"/>
                <a:ext cx="41" cy="64"/>
              </a:xfrm>
              <a:custGeom>
                <a:avLst/>
                <a:gdLst>
                  <a:gd name="T0" fmla="*/ 41 w 41"/>
                  <a:gd name="T1" fmla="*/ 59 h 64"/>
                  <a:gd name="T2" fmla="*/ 40 w 41"/>
                  <a:gd name="T3" fmla="*/ 44 h 64"/>
                  <a:gd name="T4" fmla="*/ 39 w 41"/>
                  <a:gd name="T5" fmla="*/ 29 h 64"/>
                  <a:gd name="T6" fmla="*/ 38 w 41"/>
                  <a:gd name="T7" fmla="*/ 14 h 64"/>
                  <a:gd name="T8" fmla="*/ 38 w 41"/>
                  <a:gd name="T9" fmla="*/ 0 h 64"/>
                  <a:gd name="T10" fmla="*/ 33 w 41"/>
                  <a:gd name="T11" fmla="*/ 0 h 64"/>
                  <a:gd name="T12" fmla="*/ 29 w 41"/>
                  <a:gd name="T13" fmla="*/ 1 h 64"/>
                  <a:gd name="T14" fmla="*/ 24 w 41"/>
                  <a:gd name="T15" fmla="*/ 2 h 64"/>
                  <a:gd name="T16" fmla="*/ 19 w 41"/>
                  <a:gd name="T17" fmla="*/ 3 h 64"/>
                  <a:gd name="T18" fmla="*/ 14 w 41"/>
                  <a:gd name="T19" fmla="*/ 4 h 64"/>
                  <a:gd name="T20" fmla="*/ 10 w 41"/>
                  <a:gd name="T21" fmla="*/ 5 h 64"/>
                  <a:gd name="T22" fmla="*/ 5 w 41"/>
                  <a:gd name="T23" fmla="*/ 5 h 64"/>
                  <a:gd name="T24" fmla="*/ 0 w 41"/>
                  <a:gd name="T25" fmla="*/ 6 h 64"/>
                  <a:gd name="T26" fmla="*/ 1 w 41"/>
                  <a:gd name="T27" fmla="*/ 20 h 64"/>
                  <a:gd name="T28" fmla="*/ 2 w 41"/>
                  <a:gd name="T29" fmla="*/ 35 h 64"/>
                  <a:gd name="T30" fmla="*/ 3 w 41"/>
                  <a:gd name="T31" fmla="*/ 50 h 64"/>
                  <a:gd name="T32" fmla="*/ 3 w 41"/>
                  <a:gd name="T33" fmla="*/ 64 h 64"/>
                  <a:gd name="T34" fmla="*/ 8 w 41"/>
                  <a:gd name="T35" fmla="*/ 64 h 64"/>
                  <a:gd name="T36" fmla="*/ 13 w 41"/>
                  <a:gd name="T37" fmla="*/ 63 h 64"/>
                  <a:gd name="T38" fmla="*/ 17 w 41"/>
                  <a:gd name="T39" fmla="*/ 62 h 64"/>
                  <a:gd name="T40" fmla="*/ 22 w 41"/>
                  <a:gd name="T41" fmla="*/ 61 h 64"/>
                  <a:gd name="T42" fmla="*/ 27 w 41"/>
                  <a:gd name="T43" fmla="*/ 61 h 64"/>
                  <a:gd name="T44" fmla="*/ 32 w 41"/>
                  <a:gd name="T45" fmla="*/ 60 h 64"/>
                  <a:gd name="T46" fmla="*/ 36 w 41"/>
                  <a:gd name="T47" fmla="*/ 60 h 64"/>
                  <a:gd name="T48" fmla="*/ 41 w 41"/>
                  <a:gd name="T4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64">
                    <a:moveTo>
                      <a:pt x="41" y="59"/>
                    </a:moveTo>
                    <a:lnTo>
                      <a:pt x="40" y="44"/>
                    </a:lnTo>
                    <a:lnTo>
                      <a:pt x="39" y="29"/>
                    </a:lnTo>
                    <a:lnTo>
                      <a:pt x="38" y="14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2" y="35"/>
                    </a:lnTo>
                    <a:lnTo>
                      <a:pt x="3" y="50"/>
                    </a:lnTo>
                    <a:lnTo>
                      <a:pt x="3" y="64"/>
                    </a:lnTo>
                    <a:lnTo>
                      <a:pt x="8" y="64"/>
                    </a:lnTo>
                    <a:lnTo>
                      <a:pt x="13" y="63"/>
                    </a:lnTo>
                    <a:lnTo>
                      <a:pt x="17" y="62"/>
                    </a:lnTo>
                    <a:lnTo>
                      <a:pt x="22" y="61"/>
                    </a:lnTo>
                    <a:lnTo>
                      <a:pt x="27" y="61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41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87" name="Freeform 70"/>
              <p:cNvSpPr>
                <a:spLocks/>
              </p:cNvSpPr>
              <p:nvPr/>
            </p:nvSpPr>
            <p:spPr bwMode="auto">
              <a:xfrm>
                <a:off x="3983" y="5103"/>
                <a:ext cx="27" cy="39"/>
              </a:xfrm>
              <a:custGeom>
                <a:avLst/>
                <a:gdLst>
                  <a:gd name="T0" fmla="*/ 27 w 27"/>
                  <a:gd name="T1" fmla="*/ 0 h 39"/>
                  <a:gd name="T2" fmla="*/ 24 w 27"/>
                  <a:gd name="T3" fmla="*/ 0 h 39"/>
                  <a:gd name="T4" fmla="*/ 21 w 27"/>
                  <a:gd name="T5" fmla="*/ 1 h 39"/>
                  <a:gd name="T6" fmla="*/ 18 w 27"/>
                  <a:gd name="T7" fmla="*/ 2 h 39"/>
                  <a:gd name="T8" fmla="*/ 14 w 27"/>
                  <a:gd name="T9" fmla="*/ 3 h 39"/>
                  <a:gd name="T10" fmla="*/ 11 w 27"/>
                  <a:gd name="T11" fmla="*/ 4 h 39"/>
                  <a:gd name="T12" fmla="*/ 8 w 27"/>
                  <a:gd name="T13" fmla="*/ 5 h 39"/>
                  <a:gd name="T14" fmla="*/ 5 w 27"/>
                  <a:gd name="T15" fmla="*/ 5 h 39"/>
                  <a:gd name="T16" fmla="*/ 1 w 27"/>
                  <a:gd name="T17" fmla="*/ 6 h 39"/>
                  <a:gd name="T18" fmla="*/ 1 w 27"/>
                  <a:gd name="T19" fmla="*/ 14 h 39"/>
                  <a:gd name="T20" fmla="*/ 1 w 27"/>
                  <a:gd name="T21" fmla="*/ 23 h 39"/>
                  <a:gd name="T22" fmla="*/ 0 w 27"/>
                  <a:gd name="T23" fmla="*/ 31 h 39"/>
                  <a:gd name="T24" fmla="*/ 0 w 27"/>
                  <a:gd name="T25" fmla="*/ 39 h 39"/>
                  <a:gd name="T26" fmla="*/ 4 w 27"/>
                  <a:gd name="T27" fmla="*/ 38 h 39"/>
                  <a:gd name="T28" fmla="*/ 8 w 27"/>
                  <a:gd name="T29" fmla="*/ 38 h 39"/>
                  <a:gd name="T30" fmla="*/ 10 w 27"/>
                  <a:gd name="T31" fmla="*/ 38 h 39"/>
                  <a:gd name="T32" fmla="*/ 14 w 27"/>
                  <a:gd name="T33" fmla="*/ 37 h 39"/>
                  <a:gd name="T34" fmla="*/ 17 w 27"/>
                  <a:gd name="T35" fmla="*/ 37 h 39"/>
                  <a:gd name="T36" fmla="*/ 20 w 27"/>
                  <a:gd name="T37" fmla="*/ 36 h 39"/>
                  <a:gd name="T38" fmla="*/ 23 w 27"/>
                  <a:gd name="T39" fmla="*/ 36 h 39"/>
                  <a:gd name="T40" fmla="*/ 27 w 27"/>
                  <a:gd name="T41" fmla="*/ 35 h 39"/>
                  <a:gd name="T42" fmla="*/ 27 w 27"/>
                  <a:gd name="T43" fmla="*/ 26 h 39"/>
                  <a:gd name="T44" fmla="*/ 27 w 27"/>
                  <a:gd name="T45" fmla="*/ 17 h 39"/>
                  <a:gd name="T46" fmla="*/ 27 w 27"/>
                  <a:gd name="T47" fmla="*/ 9 h 39"/>
                  <a:gd name="T48" fmla="*/ 27 w 27"/>
                  <a:gd name="T4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39">
                    <a:moveTo>
                      <a:pt x="27" y="0"/>
                    </a:moveTo>
                    <a:lnTo>
                      <a:pt x="24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1" y="6"/>
                    </a:lnTo>
                    <a:lnTo>
                      <a:pt x="1" y="14"/>
                    </a:lnTo>
                    <a:lnTo>
                      <a:pt x="1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4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7" y="35"/>
                    </a:lnTo>
                    <a:lnTo>
                      <a:pt x="27" y="26"/>
                    </a:lnTo>
                    <a:lnTo>
                      <a:pt x="27" y="17"/>
                    </a:lnTo>
                    <a:lnTo>
                      <a:pt x="27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88" name="Freeform 71"/>
              <p:cNvSpPr>
                <a:spLocks/>
              </p:cNvSpPr>
              <p:nvPr/>
            </p:nvSpPr>
            <p:spPr bwMode="auto">
              <a:xfrm>
                <a:off x="3981" y="5172"/>
                <a:ext cx="28" cy="35"/>
              </a:xfrm>
              <a:custGeom>
                <a:avLst/>
                <a:gdLst>
                  <a:gd name="T0" fmla="*/ 1 w 28"/>
                  <a:gd name="T1" fmla="*/ 4 h 35"/>
                  <a:gd name="T2" fmla="*/ 1 w 28"/>
                  <a:gd name="T3" fmla="*/ 11 h 35"/>
                  <a:gd name="T4" fmla="*/ 0 w 28"/>
                  <a:gd name="T5" fmla="*/ 19 h 35"/>
                  <a:gd name="T6" fmla="*/ 0 w 28"/>
                  <a:gd name="T7" fmla="*/ 26 h 35"/>
                  <a:gd name="T8" fmla="*/ 0 w 28"/>
                  <a:gd name="T9" fmla="*/ 35 h 35"/>
                  <a:gd name="T10" fmla="*/ 3 w 28"/>
                  <a:gd name="T11" fmla="*/ 35 h 35"/>
                  <a:gd name="T12" fmla="*/ 7 w 28"/>
                  <a:gd name="T13" fmla="*/ 34 h 35"/>
                  <a:gd name="T14" fmla="*/ 10 w 28"/>
                  <a:gd name="T15" fmla="*/ 34 h 35"/>
                  <a:gd name="T16" fmla="*/ 13 w 28"/>
                  <a:gd name="T17" fmla="*/ 33 h 35"/>
                  <a:gd name="T18" fmla="*/ 16 w 28"/>
                  <a:gd name="T19" fmla="*/ 33 h 35"/>
                  <a:gd name="T20" fmla="*/ 20 w 28"/>
                  <a:gd name="T21" fmla="*/ 33 h 35"/>
                  <a:gd name="T22" fmla="*/ 23 w 28"/>
                  <a:gd name="T23" fmla="*/ 33 h 35"/>
                  <a:gd name="T24" fmla="*/ 26 w 28"/>
                  <a:gd name="T25" fmla="*/ 33 h 35"/>
                  <a:gd name="T26" fmla="*/ 26 w 28"/>
                  <a:gd name="T27" fmla="*/ 24 h 35"/>
                  <a:gd name="T28" fmla="*/ 28 w 28"/>
                  <a:gd name="T29" fmla="*/ 16 h 35"/>
                  <a:gd name="T30" fmla="*/ 28 w 28"/>
                  <a:gd name="T31" fmla="*/ 9 h 35"/>
                  <a:gd name="T32" fmla="*/ 28 w 28"/>
                  <a:gd name="T33" fmla="*/ 0 h 35"/>
                  <a:gd name="T34" fmla="*/ 25 w 28"/>
                  <a:gd name="T35" fmla="*/ 1 h 35"/>
                  <a:gd name="T36" fmla="*/ 21 w 28"/>
                  <a:gd name="T37" fmla="*/ 1 h 35"/>
                  <a:gd name="T38" fmla="*/ 18 w 28"/>
                  <a:gd name="T39" fmla="*/ 1 h 35"/>
                  <a:gd name="T40" fmla="*/ 15 w 28"/>
                  <a:gd name="T41" fmla="*/ 1 h 35"/>
                  <a:gd name="T42" fmla="*/ 11 w 28"/>
                  <a:gd name="T43" fmla="*/ 2 h 35"/>
                  <a:gd name="T44" fmla="*/ 8 w 28"/>
                  <a:gd name="T45" fmla="*/ 3 h 35"/>
                  <a:gd name="T46" fmla="*/ 5 w 28"/>
                  <a:gd name="T47" fmla="*/ 3 h 35"/>
                  <a:gd name="T48" fmla="*/ 1 w 28"/>
                  <a:gd name="T4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35">
                    <a:moveTo>
                      <a:pt x="1" y="4"/>
                    </a:moveTo>
                    <a:lnTo>
                      <a:pt x="1" y="11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3" y="33"/>
                    </a:lnTo>
                    <a:lnTo>
                      <a:pt x="16" y="33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6" y="33"/>
                    </a:lnTo>
                    <a:lnTo>
                      <a:pt x="26" y="24"/>
                    </a:lnTo>
                    <a:lnTo>
                      <a:pt x="28" y="16"/>
                    </a:lnTo>
                    <a:lnTo>
                      <a:pt x="28" y="9"/>
                    </a:lnTo>
                    <a:lnTo>
                      <a:pt x="28" y="0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89" name="Freeform 72"/>
              <p:cNvSpPr>
                <a:spLocks/>
              </p:cNvSpPr>
              <p:nvPr/>
            </p:nvSpPr>
            <p:spPr bwMode="auto">
              <a:xfrm>
                <a:off x="3984" y="5031"/>
                <a:ext cx="26" cy="43"/>
              </a:xfrm>
              <a:custGeom>
                <a:avLst/>
                <a:gdLst>
                  <a:gd name="T0" fmla="*/ 26 w 26"/>
                  <a:gd name="T1" fmla="*/ 0 h 43"/>
                  <a:gd name="T2" fmla="*/ 23 w 26"/>
                  <a:gd name="T3" fmla="*/ 1 h 43"/>
                  <a:gd name="T4" fmla="*/ 20 w 26"/>
                  <a:gd name="T5" fmla="*/ 2 h 43"/>
                  <a:gd name="T6" fmla="*/ 17 w 26"/>
                  <a:gd name="T7" fmla="*/ 3 h 43"/>
                  <a:gd name="T8" fmla="*/ 13 w 26"/>
                  <a:gd name="T9" fmla="*/ 3 h 43"/>
                  <a:gd name="T10" fmla="*/ 10 w 26"/>
                  <a:gd name="T11" fmla="*/ 5 h 43"/>
                  <a:gd name="T12" fmla="*/ 7 w 26"/>
                  <a:gd name="T13" fmla="*/ 6 h 43"/>
                  <a:gd name="T14" fmla="*/ 4 w 26"/>
                  <a:gd name="T15" fmla="*/ 7 h 43"/>
                  <a:gd name="T16" fmla="*/ 0 w 26"/>
                  <a:gd name="T17" fmla="*/ 9 h 43"/>
                  <a:gd name="T18" fmla="*/ 0 w 26"/>
                  <a:gd name="T19" fmla="*/ 17 h 43"/>
                  <a:gd name="T20" fmla="*/ 0 w 26"/>
                  <a:gd name="T21" fmla="*/ 26 h 43"/>
                  <a:gd name="T22" fmla="*/ 0 w 26"/>
                  <a:gd name="T23" fmla="*/ 34 h 43"/>
                  <a:gd name="T24" fmla="*/ 0 w 26"/>
                  <a:gd name="T25" fmla="*/ 43 h 43"/>
                  <a:gd name="T26" fmla="*/ 4 w 26"/>
                  <a:gd name="T27" fmla="*/ 43 h 43"/>
                  <a:gd name="T28" fmla="*/ 7 w 26"/>
                  <a:gd name="T29" fmla="*/ 42 h 43"/>
                  <a:gd name="T30" fmla="*/ 10 w 26"/>
                  <a:gd name="T31" fmla="*/ 40 h 43"/>
                  <a:gd name="T32" fmla="*/ 13 w 26"/>
                  <a:gd name="T33" fmla="*/ 40 h 43"/>
                  <a:gd name="T34" fmla="*/ 17 w 26"/>
                  <a:gd name="T35" fmla="*/ 39 h 43"/>
                  <a:gd name="T36" fmla="*/ 20 w 26"/>
                  <a:gd name="T37" fmla="*/ 38 h 43"/>
                  <a:gd name="T38" fmla="*/ 23 w 26"/>
                  <a:gd name="T39" fmla="*/ 37 h 43"/>
                  <a:gd name="T40" fmla="*/ 26 w 26"/>
                  <a:gd name="T41" fmla="*/ 36 h 43"/>
                  <a:gd name="T42" fmla="*/ 26 w 26"/>
                  <a:gd name="T43" fmla="*/ 28 h 43"/>
                  <a:gd name="T44" fmla="*/ 26 w 26"/>
                  <a:gd name="T45" fmla="*/ 17 h 43"/>
                  <a:gd name="T46" fmla="*/ 26 w 26"/>
                  <a:gd name="T47" fmla="*/ 9 h 43"/>
                  <a:gd name="T48" fmla="*/ 26 w 26"/>
                  <a:gd name="T4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3">
                    <a:moveTo>
                      <a:pt x="26" y="0"/>
                    </a:moveTo>
                    <a:lnTo>
                      <a:pt x="23" y="1"/>
                    </a:lnTo>
                    <a:lnTo>
                      <a:pt x="20" y="2"/>
                    </a:lnTo>
                    <a:lnTo>
                      <a:pt x="17" y="3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4" y="7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4" y="43"/>
                    </a:lnTo>
                    <a:lnTo>
                      <a:pt x="7" y="42"/>
                    </a:lnTo>
                    <a:lnTo>
                      <a:pt x="10" y="40"/>
                    </a:lnTo>
                    <a:lnTo>
                      <a:pt x="13" y="40"/>
                    </a:lnTo>
                    <a:lnTo>
                      <a:pt x="17" y="39"/>
                    </a:lnTo>
                    <a:lnTo>
                      <a:pt x="20" y="38"/>
                    </a:lnTo>
                    <a:lnTo>
                      <a:pt x="23" y="37"/>
                    </a:lnTo>
                    <a:lnTo>
                      <a:pt x="26" y="36"/>
                    </a:lnTo>
                    <a:lnTo>
                      <a:pt x="26" y="28"/>
                    </a:lnTo>
                    <a:lnTo>
                      <a:pt x="26" y="17"/>
                    </a:lnTo>
                    <a:lnTo>
                      <a:pt x="26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90" name="Freeform 73"/>
              <p:cNvSpPr>
                <a:spLocks/>
              </p:cNvSpPr>
              <p:nvPr/>
            </p:nvSpPr>
            <p:spPr bwMode="auto">
              <a:xfrm>
                <a:off x="3982" y="4955"/>
                <a:ext cx="28" cy="49"/>
              </a:xfrm>
              <a:custGeom>
                <a:avLst/>
                <a:gdLst>
                  <a:gd name="T0" fmla="*/ 25 w 28"/>
                  <a:gd name="T1" fmla="*/ 0 h 49"/>
                  <a:gd name="T2" fmla="*/ 22 w 28"/>
                  <a:gd name="T3" fmla="*/ 1 h 49"/>
                  <a:gd name="T4" fmla="*/ 19 w 28"/>
                  <a:gd name="T5" fmla="*/ 3 h 49"/>
                  <a:gd name="T6" fmla="*/ 16 w 28"/>
                  <a:gd name="T7" fmla="*/ 4 h 49"/>
                  <a:gd name="T8" fmla="*/ 13 w 28"/>
                  <a:gd name="T9" fmla="*/ 6 h 49"/>
                  <a:gd name="T10" fmla="*/ 10 w 28"/>
                  <a:gd name="T11" fmla="*/ 7 h 49"/>
                  <a:gd name="T12" fmla="*/ 7 w 28"/>
                  <a:gd name="T13" fmla="*/ 9 h 49"/>
                  <a:gd name="T14" fmla="*/ 4 w 28"/>
                  <a:gd name="T15" fmla="*/ 11 h 49"/>
                  <a:gd name="T16" fmla="*/ 0 w 28"/>
                  <a:gd name="T17" fmla="*/ 12 h 49"/>
                  <a:gd name="T18" fmla="*/ 1 w 28"/>
                  <a:gd name="T19" fmla="*/ 21 h 49"/>
                  <a:gd name="T20" fmla="*/ 1 w 28"/>
                  <a:gd name="T21" fmla="*/ 30 h 49"/>
                  <a:gd name="T22" fmla="*/ 1 w 28"/>
                  <a:gd name="T23" fmla="*/ 40 h 49"/>
                  <a:gd name="T24" fmla="*/ 1 w 28"/>
                  <a:gd name="T25" fmla="*/ 49 h 49"/>
                  <a:gd name="T26" fmla="*/ 5 w 28"/>
                  <a:gd name="T27" fmla="*/ 47 h 49"/>
                  <a:gd name="T28" fmla="*/ 9 w 28"/>
                  <a:gd name="T29" fmla="*/ 46 h 49"/>
                  <a:gd name="T30" fmla="*/ 11 w 28"/>
                  <a:gd name="T31" fmla="*/ 44 h 49"/>
                  <a:gd name="T32" fmla="*/ 15 w 28"/>
                  <a:gd name="T33" fmla="*/ 43 h 49"/>
                  <a:gd name="T34" fmla="*/ 18 w 28"/>
                  <a:gd name="T35" fmla="*/ 42 h 49"/>
                  <a:gd name="T36" fmla="*/ 21 w 28"/>
                  <a:gd name="T37" fmla="*/ 41 h 49"/>
                  <a:gd name="T38" fmla="*/ 24 w 28"/>
                  <a:gd name="T39" fmla="*/ 40 h 49"/>
                  <a:gd name="T40" fmla="*/ 28 w 28"/>
                  <a:gd name="T41" fmla="*/ 38 h 49"/>
                  <a:gd name="T42" fmla="*/ 27 w 28"/>
                  <a:gd name="T43" fmla="*/ 29 h 49"/>
                  <a:gd name="T44" fmla="*/ 27 w 28"/>
                  <a:gd name="T45" fmla="*/ 20 h 49"/>
                  <a:gd name="T46" fmla="*/ 27 w 28"/>
                  <a:gd name="T47" fmla="*/ 10 h 49"/>
                  <a:gd name="T48" fmla="*/ 25 w 28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49">
                    <a:moveTo>
                      <a:pt x="25" y="0"/>
                    </a:moveTo>
                    <a:lnTo>
                      <a:pt x="22" y="1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1" y="21"/>
                    </a:lnTo>
                    <a:lnTo>
                      <a:pt x="1" y="30"/>
                    </a:lnTo>
                    <a:lnTo>
                      <a:pt x="1" y="40"/>
                    </a:lnTo>
                    <a:lnTo>
                      <a:pt x="1" y="49"/>
                    </a:lnTo>
                    <a:lnTo>
                      <a:pt x="5" y="47"/>
                    </a:lnTo>
                    <a:lnTo>
                      <a:pt x="9" y="46"/>
                    </a:lnTo>
                    <a:lnTo>
                      <a:pt x="11" y="44"/>
                    </a:lnTo>
                    <a:lnTo>
                      <a:pt x="15" y="43"/>
                    </a:lnTo>
                    <a:lnTo>
                      <a:pt x="18" y="42"/>
                    </a:lnTo>
                    <a:lnTo>
                      <a:pt x="21" y="41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27" y="29"/>
                    </a:lnTo>
                    <a:lnTo>
                      <a:pt x="27" y="20"/>
                    </a:lnTo>
                    <a:lnTo>
                      <a:pt x="27" y="1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91" name="Freeform 74"/>
              <p:cNvSpPr>
                <a:spLocks/>
              </p:cNvSpPr>
              <p:nvPr/>
            </p:nvSpPr>
            <p:spPr bwMode="auto">
              <a:xfrm>
                <a:off x="4027" y="4935"/>
                <a:ext cx="28" cy="51"/>
              </a:xfrm>
              <a:custGeom>
                <a:avLst/>
                <a:gdLst>
                  <a:gd name="T0" fmla="*/ 28 w 28"/>
                  <a:gd name="T1" fmla="*/ 41 h 51"/>
                  <a:gd name="T2" fmla="*/ 28 w 28"/>
                  <a:gd name="T3" fmla="*/ 31 h 51"/>
                  <a:gd name="T4" fmla="*/ 26 w 28"/>
                  <a:gd name="T5" fmla="*/ 21 h 51"/>
                  <a:gd name="T6" fmla="*/ 26 w 28"/>
                  <a:gd name="T7" fmla="*/ 10 h 51"/>
                  <a:gd name="T8" fmla="*/ 26 w 28"/>
                  <a:gd name="T9" fmla="*/ 0 h 51"/>
                  <a:gd name="T10" fmla="*/ 23 w 28"/>
                  <a:gd name="T11" fmla="*/ 2 h 51"/>
                  <a:gd name="T12" fmla="*/ 19 w 28"/>
                  <a:gd name="T13" fmla="*/ 3 h 51"/>
                  <a:gd name="T14" fmla="*/ 16 w 28"/>
                  <a:gd name="T15" fmla="*/ 5 h 51"/>
                  <a:gd name="T16" fmla="*/ 13 w 28"/>
                  <a:gd name="T17" fmla="*/ 6 h 51"/>
                  <a:gd name="T18" fmla="*/ 9 w 28"/>
                  <a:gd name="T19" fmla="*/ 8 h 51"/>
                  <a:gd name="T20" fmla="*/ 6 w 28"/>
                  <a:gd name="T21" fmla="*/ 9 h 51"/>
                  <a:gd name="T22" fmla="*/ 3 w 28"/>
                  <a:gd name="T23" fmla="*/ 10 h 51"/>
                  <a:gd name="T24" fmla="*/ 0 w 28"/>
                  <a:gd name="T25" fmla="*/ 12 h 51"/>
                  <a:gd name="T26" fmla="*/ 0 w 28"/>
                  <a:gd name="T27" fmla="*/ 21 h 51"/>
                  <a:gd name="T28" fmla="*/ 0 w 28"/>
                  <a:gd name="T29" fmla="*/ 31 h 51"/>
                  <a:gd name="T30" fmla="*/ 1 w 28"/>
                  <a:gd name="T31" fmla="*/ 41 h 51"/>
                  <a:gd name="T32" fmla="*/ 1 w 28"/>
                  <a:gd name="T33" fmla="*/ 51 h 51"/>
                  <a:gd name="T34" fmla="*/ 5 w 28"/>
                  <a:gd name="T35" fmla="*/ 50 h 51"/>
                  <a:gd name="T36" fmla="*/ 8 w 28"/>
                  <a:gd name="T37" fmla="*/ 49 h 51"/>
                  <a:gd name="T38" fmla="*/ 11 w 28"/>
                  <a:gd name="T39" fmla="*/ 47 h 51"/>
                  <a:gd name="T40" fmla="*/ 14 w 28"/>
                  <a:gd name="T41" fmla="*/ 46 h 51"/>
                  <a:gd name="T42" fmla="*/ 17 w 28"/>
                  <a:gd name="T43" fmla="*/ 45 h 51"/>
                  <a:gd name="T44" fmla="*/ 21 w 28"/>
                  <a:gd name="T45" fmla="*/ 43 h 51"/>
                  <a:gd name="T46" fmla="*/ 24 w 28"/>
                  <a:gd name="T47" fmla="*/ 42 h 51"/>
                  <a:gd name="T48" fmla="*/ 28 w 28"/>
                  <a:gd name="T49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51">
                    <a:moveTo>
                      <a:pt x="28" y="41"/>
                    </a:moveTo>
                    <a:lnTo>
                      <a:pt x="28" y="31"/>
                    </a:lnTo>
                    <a:lnTo>
                      <a:pt x="26" y="21"/>
                    </a:lnTo>
                    <a:lnTo>
                      <a:pt x="26" y="1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6" y="9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1" y="41"/>
                    </a:lnTo>
                    <a:lnTo>
                      <a:pt x="1" y="51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11" y="47"/>
                    </a:lnTo>
                    <a:lnTo>
                      <a:pt x="14" y="46"/>
                    </a:lnTo>
                    <a:lnTo>
                      <a:pt x="17" y="45"/>
                    </a:lnTo>
                    <a:lnTo>
                      <a:pt x="21" y="43"/>
                    </a:lnTo>
                    <a:lnTo>
                      <a:pt x="24" y="42"/>
                    </a:lnTo>
                    <a:lnTo>
                      <a:pt x="28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92" name="Freeform 75"/>
              <p:cNvSpPr>
                <a:spLocks/>
              </p:cNvSpPr>
              <p:nvPr/>
            </p:nvSpPr>
            <p:spPr bwMode="auto">
              <a:xfrm>
                <a:off x="4029" y="5016"/>
                <a:ext cx="27" cy="46"/>
              </a:xfrm>
              <a:custGeom>
                <a:avLst/>
                <a:gdLst>
                  <a:gd name="T0" fmla="*/ 1 w 27"/>
                  <a:gd name="T1" fmla="*/ 46 h 46"/>
                  <a:gd name="T2" fmla="*/ 4 w 27"/>
                  <a:gd name="T3" fmla="*/ 45 h 46"/>
                  <a:gd name="T4" fmla="*/ 7 w 27"/>
                  <a:gd name="T5" fmla="*/ 44 h 46"/>
                  <a:gd name="T6" fmla="*/ 11 w 27"/>
                  <a:gd name="T7" fmla="*/ 44 h 46"/>
                  <a:gd name="T8" fmla="*/ 14 w 27"/>
                  <a:gd name="T9" fmla="*/ 43 h 46"/>
                  <a:gd name="T10" fmla="*/ 17 w 27"/>
                  <a:gd name="T11" fmla="*/ 41 h 46"/>
                  <a:gd name="T12" fmla="*/ 21 w 27"/>
                  <a:gd name="T13" fmla="*/ 41 h 46"/>
                  <a:gd name="T14" fmla="*/ 24 w 27"/>
                  <a:gd name="T15" fmla="*/ 40 h 46"/>
                  <a:gd name="T16" fmla="*/ 27 w 27"/>
                  <a:gd name="T17" fmla="*/ 39 h 46"/>
                  <a:gd name="T18" fmla="*/ 27 w 27"/>
                  <a:gd name="T19" fmla="*/ 29 h 46"/>
                  <a:gd name="T20" fmla="*/ 27 w 27"/>
                  <a:gd name="T21" fmla="*/ 20 h 46"/>
                  <a:gd name="T22" fmla="*/ 27 w 27"/>
                  <a:gd name="T23" fmla="*/ 10 h 46"/>
                  <a:gd name="T24" fmla="*/ 27 w 27"/>
                  <a:gd name="T25" fmla="*/ 0 h 46"/>
                  <a:gd name="T26" fmla="*/ 23 w 27"/>
                  <a:gd name="T27" fmla="*/ 1 h 46"/>
                  <a:gd name="T28" fmla="*/ 20 w 27"/>
                  <a:gd name="T29" fmla="*/ 2 h 46"/>
                  <a:gd name="T30" fmla="*/ 17 w 27"/>
                  <a:gd name="T31" fmla="*/ 3 h 46"/>
                  <a:gd name="T32" fmla="*/ 14 w 27"/>
                  <a:gd name="T33" fmla="*/ 4 h 46"/>
                  <a:gd name="T34" fmla="*/ 10 w 27"/>
                  <a:gd name="T35" fmla="*/ 5 h 46"/>
                  <a:gd name="T36" fmla="*/ 7 w 27"/>
                  <a:gd name="T37" fmla="*/ 6 h 46"/>
                  <a:gd name="T38" fmla="*/ 4 w 27"/>
                  <a:gd name="T39" fmla="*/ 7 h 46"/>
                  <a:gd name="T40" fmla="*/ 0 w 27"/>
                  <a:gd name="T41" fmla="*/ 8 h 46"/>
                  <a:gd name="T42" fmla="*/ 0 w 27"/>
                  <a:gd name="T43" fmla="*/ 17 h 46"/>
                  <a:gd name="T44" fmla="*/ 0 w 27"/>
                  <a:gd name="T45" fmla="*/ 27 h 46"/>
                  <a:gd name="T46" fmla="*/ 0 w 27"/>
                  <a:gd name="T47" fmla="*/ 36 h 46"/>
                  <a:gd name="T48" fmla="*/ 1 w 27"/>
                  <a:gd name="T4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46">
                    <a:moveTo>
                      <a:pt x="1" y="46"/>
                    </a:moveTo>
                    <a:lnTo>
                      <a:pt x="4" y="45"/>
                    </a:lnTo>
                    <a:lnTo>
                      <a:pt x="7" y="44"/>
                    </a:lnTo>
                    <a:lnTo>
                      <a:pt x="11" y="44"/>
                    </a:lnTo>
                    <a:lnTo>
                      <a:pt x="14" y="43"/>
                    </a:lnTo>
                    <a:lnTo>
                      <a:pt x="17" y="41"/>
                    </a:lnTo>
                    <a:lnTo>
                      <a:pt x="21" y="41"/>
                    </a:lnTo>
                    <a:lnTo>
                      <a:pt x="24" y="40"/>
                    </a:lnTo>
                    <a:lnTo>
                      <a:pt x="27" y="39"/>
                    </a:lnTo>
                    <a:lnTo>
                      <a:pt x="27" y="29"/>
                    </a:lnTo>
                    <a:lnTo>
                      <a:pt x="27" y="20"/>
                    </a:lnTo>
                    <a:lnTo>
                      <a:pt x="27" y="10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20" y="2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4" y="7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93" name="Freeform 76"/>
              <p:cNvSpPr>
                <a:spLocks/>
              </p:cNvSpPr>
              <p:nvPr/>
            </p:nvSpPr>
            <p:spPr bwMode="auto">
              <a:xfrm>
                <a:off x="4027" y="5167"/>
                <a:ext cx="29" cy="37"/>
              </a:xfrm>
              <a:custGeom>
                <a:avLst/>
                <a:gdLst>
                  <a:gd name="T0" fmla="*/ 29 w 29"/>
                  <a:gd name="T1" fmla="*/ 0 h 37"/>
                  <a:gd name="T2" fmla="*/ 25 w 29"/>
                  <a:gd name="T3" fmla="*/ 0 h 37"/>
                  <a:gd name="T4" fmla="*/ 22 w 29"/>
                  <a:gd name="T5" fmla="*/ 1 h 37"/>
                  <a:gd name="T6" fmla="*/ 19 w 29"/>
                  <a:gd name="T7" fmla="*/ 1 h 37"/>
                  <a:gd name="T8" fmla="*/ 15 w 29"/>
                  <a:gd name="T9" fmla="*/ 2 h 37"/>
                  <a:gd name="T10" fmla="*/ 11 w 29"/>
                  <a:gd name="T11" fmla="*/ 2 h 37"/>
                  <a:gd name="T12" fmla="*/ 8 w 29"/>
                  <a:gd name="T13" fmla="*/ 2 h 37"/>
                  <a:gd name="T14" fmla="*/ 5 w 29"/>
                  <a:gd name="T15" fmla="*/ 2 h 37"/>
                  <a:gd name="T16" fmla="*/ 1 w 29"/>
                  <a:gd name="T17" fmla="*/ 3 h 37"/>
                  <a:gd name="T18" fmla="*/ 1 w 29"/>
                  <a:gd name="T19" fmla="*/ 11 h 37"/>
                  <a:gd name="T20" fmla="*/ 0 w 29"/>
                  <a:gd name="T21" fmla="*/ 20 h 37"/>
                  <a:gd name="T22" fmla="*/ 0 w 29"/>
                  <a:gd name="T23" fmla="*/ 29 h 37"/>
                  <a:gd name="T24" fmla="*/ 0 w 29"/>
                  <a:gd name="T25" fmla="*/ 37 h 37"/>
                  <a:gd name="T26" fmla="*/ 3 w 29"/>
                  <a:gd name="T27" fmla="*/ 37 h 37"/>
                  <a:gd name="T28" fmla="*/ 6 w 29"/>
                  <a:gd name="T29" fmla="*/ 36 h 37"/>
                  <a:gd name="T30" fmla="*/ 10 w 29"/>
                  <a:gd name="T31" fmla="*/ 36 h 37"/>
                  <a:gd name="T32" fmla="*/ 14 w 29"/>
                  <a:gd name="T33" fmla="*/ 35 h 37"/>
                  <a:gd name="T34" fmla="*/ 17 w 29"/>
                  <a:gd name="T35" fmla="*/ 35 h 37"/>
                  <a:gd name="T36" fmla="*/ 20 w 29"/>
                  <a:gd name="T37" fmla="*/ 35 h 37"/>
                  <a:gd name="T38" fmla="*/ 24 w 29"/>
                  <a:gd name="T39" fmla="*/ 35 h 37"/>
                  <a:gd name="T40" fmla="*/ 28 w 29"/>
                  <a:gd name="T41" fmla="*/ 35 h 37"/>
                  <a:gd name="T42" fmla="*/ 28 w 29"/>
                  <a:gd name="T43" fmla="*/ 26 h 37"/>
                  <a:gd name="T44" fmla="*/ 28 w 29"/>
                  <a:gd name="T45" fmla="*/ 17 h 37"/>
                  <a:gd name="T46" fmla="*/ 28 w 29"/>
                  <a:gd name="T47" fmla="*/ 9 h 37"/>
                  <a:gd name="T48" fmla="*/ 29 w 29"/>
                  <a:gd name="T4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37">
                    <a:moveTo>
                      <a:pt x="29" y="0"/>
                    </a:moveTo>
                    <a:lnTo>
                      <a:pt x="25" y="0"/>
                    </a:lnTo>
                    <a:lnTo>
                      <a:pt x="22" y="1"/>
                    </a:lnTo>
                    <a:lnTo>
                      <a:pt x="19" y="1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4" y="35"/>
                    </a:lnTo>
                    <a:lnTo>
                      <a:pt x="28" y="35"/>
                    </a:lnTo>
                    <a:lnTo>
                      <a:pt x="28" y="26"/>
                    </a:lnTo>
                    <a:lnTo>
                      <a:pt x="28" y="17"/>
                    </a:lnTo>
                    <a:lnTo>
                      <a:pt x="28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94" name="Freeform 77"/>
              <p:cNvSpPr>
                <a:spLocks/>
              </p:cNvSpPr>
              <p:nvPr/>
            </p:nvSpPr>
            <p:spPr bwMode="auto">
              <a:xfrm>
                <a:off x="4029" y="5093"/>
                <a:ext cx="27" cy="42"/>
              </a:xfrm>
              <a:custGeom>
                <a:avLst/>
                <a:gdLst>
                  <a:gd name="T0" fmla="*/ 0 w 27"/>
                  <a:gd name="T1" fmla="*/ 42 h 42"/>
                  <a:gd name="T2" fmla="*/ 4 w 27"/>
                  <a:gd name="T3" fmla="*/ 41 h 42"/>
                  <a:gd name="T4" fmla="*/ 7 w 27"/>
                  <a:gd name="T5" fmla="*/ 41 h 42"/>
                  <a:gd name="T6" fmla="*/ 10 w 27"/>
                  <a:gd name="T7" fmla="*/ 41 h 42"/>
                  <a:gd name="T8" fmla="*/ 14 w 27"/>
                  <a:gd name="T9" fmla="*/ 39 h 42"/>
                  <a:gd name="T10" fmla="*/ 17 w 27"/>
                  <a:gd name="T11" fmla="*/ 39 h 42"/>
                  <a:gd name="T12" fmla="*/ 21 w 27"/>
                  <a:gd name="T13" fmla="*/ 38 h 42"/>
                  <a:gd name="T14" fmla="*/ 24 w 27"/>
                  <a:gd name="T15" fmla="*/ 38 h 42"/>
                  <a:gd name="T16" fmla="*/ 27 w 27"/>
                  <a:gd name="T17" fmla="*/ 38 h 42"/>
                  <a:gd name="T18" fmla="*/ 27 w 27"/>
                  <a:gd name="T19" fmla="*/ 28 h 42"/>
                  <a:gd name="T20" fmla="*/ 27 w 27"/>
                  <a:gd name="T21" fmla="*/ 19 h 42"/>
                  <a:gd name="T22" fmla="*/ 27 w 27"/>
                  <a:gd name="T23" fmla="*/ 9 h 42"/>
                  <a:gd name="T24" fmla="*/ 27 w 27"/>
                  <a:gd name="T25" fmla="*/ 0 h 42"/>
                  <a:gd name="T26" fmla="*/ 24 w 27"/>
                  <a:gd name="T27" fmla="*/ 1 h 42"/>
                  <a:gd name="T28" fmla="*/ 21 w 27"/>
                  <a:gd name="T29" fmla="*/ 1 h 42"/>
                  <a:gd name="T30" fmla="*/ 18 w 27"/>
                  <a:gd name="T31" fmla="*/ 2 h 42"/>
                  <a:gd name="T32" fmla="*/ 14 w 27"/>
                  <a:gd name="T33" fmla="*/ 3 h 42"/>
                  <a:gd name="T34" fmla="*/ 11 w 27"/>
                  <a:gd name="T35" fmla="*/ 4 h 42"/>
                  <a:gd name="T36" fmla="*/ 8 w 27"/>
                  <a:gd name="T37" fmla="*/ 4 h 42"/>
                  <a:gd name="T38" fmla="*/ 4 w 27"/>
                  <a:gd name="T39" fmla="*/ 5 h 42"/>
                  <a:gd name="T40" fmla="*/ 1 w 27"/>
                  <a:gd name="T41" fmla="*/ 6 h 42"/>
                  <a:gd name="T42" fmla="*/ 0 w 27"/>
                  <a:gd name="T43" fmla="*/ 15 h 42"/>
                  <a:gd name="T44" fmla="*/ 0 w 27"/>
                  <a:gd name="T45" fmla="*/ 24 h 42"/>
                  <a:gd name="T46" fmla="*/ 0 w 27"/>
                  <a:gd name="T47" fmla="*/ 33 h 42"/>
                  <a:gd name="T48" fmla="*/ 0 w 27"/>
                  <a:gd name="T4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42">
                    <a:moveTo>
                      <a:pt x="0" y="42"/>
                    </a:moveTo>
                    <a:lnTo>
                      <a:pt x="4" y="41"/>
                    </a:lnTo>
                    <a:lnTo>
                      <a:pt x="7" y="41"/>
                    </a:lnTo>
                    <a:lnTo>
                      <a:pt x="10" y="41"/>
                    </a:lnTo>
                    <a:lnTo>
                      <a:pt x="14" y="39"/>
                    </a:lnTo>
                    <a:lnTo>
                      <a:pt x="17" y="39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27" y="38"/>
                    </a:lnTo>
                    <a:lnTo>
                      <a:pt x="27" y="28"/>
                    </a:lnTo>
                    <a:lnTo>
                      <a:pt x="27" y="19"/>
                    </a:lnTo>
                    <a:lnTo>
                      <a:pt x="27" y="9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4" y="5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0" y="3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95" name="Freeform 78"/>
              <p:cNvSpPr>
                <a:spLocks/>
              </p:cNvSpPr>
              <p:nvPr/>
            </p:nvSpPr>
            <p:spPr bwMode="auto">
              <a:xfrm>
                <a:off x="3680" y="5249"/>
                <a:ext cx="1264" cy="395"/>
              </a:xfrm>
              <a:custGeom>
                <a:avLst/>
                <a:gdLst>
                  <a:gd name="T0" fmla="*/ 549 w 1264"/>
                  <a:gd name="T1" fmla="*/ 15 h 395"/>
                  <a:gd name="T2" fmla="*/ 393 w 1264"/>
                  <a:gd name="T3" fmla="*/ 50 h 395"/>
                  <a:gd name="T4" fmla="*/ 242 w 1264"/>
                  <a:gd name="T5" fmla="*/ 101 h 395"/>
                  <a:gd name="T6" fmla="*/ 97 w 1264"/>
                  <a:gd name="T7" fmla="*/ 167 h 395"/>
                  <a:gd name="T8" fmla="*/ 35 w 1264"/>
                  <a:gd name="T9" fmla="*/ 205 h 395"/>
                  <a:gd name="T10" fmla="*/ 163 w 1264"/>
                  <a:gd name="T11" fmla="*/ 145 h 395"/>
                  <a:gd name="T12" fmla="*/ 297 w 1264"/>
                  <a:gd name="T13" fmla="*/ 99 h 395"/>
                  <a:gd name="T14" fmla="*/ 434 w 1264"/>
                  <a:gd name="T15" fmla="*/ 65 h 395"/>
                  <a:gd name="T16" fmla="*/ 574 w 1264"/>
                  <a:gd name="T17" fmla="*/ 45 h 395"/>
                  <a:gd name="T18" fmla="*/ 708 w 1264"/>
                  <a:gd name="T19" fmla="*/ 42 h 395"/>
                  <a:gd name="T20" fmla="*/ 832 w 1264"/>
                  <a:gd name="T21" fmla="*/ 53 h 395"/>
                  <a:gd name="T22" fmla="*/ 945 w 1264"/>
                  <a:gd name="T23" fmla="*/ 78 h 395"/>
                  <a:gd name="T24" fmla="*/ 1046 w 1264"/>
                  <a:gd name="T25" fmla="*/ 116 h 395"/>
                  <a:gd name="T26" fmla="*/ 1100 w 1264"/>
                  <a:gd name="T27" fmla="*/ 146 h 395"/>
                  <a:gd name="T28" fmla="*/ 933 w 1264"/>
                  <a:gd name="T29" fmla="*/ 87 h 395"/>
                  <a:gd name="T30" fmla="*/ 729 w 1264"/>
                  <a:gd name="T31" fmla="*/ 70 h 395"/>
                  <a:gd name="T32" fmla="*/ 572 w 1264"/>
                  <a:gd name="T33" fmla="*/ 85 h 395"/>
                  <a:gd name="T34" fmla="*/ 428 w 1264"/>
                  <a:gd name="T35" fmla="*/ 116 h 395"/>
                  <a:gd name="T36" fmla="*/ 289 w 1264"/>
                  <a:gd name="T37" fmla="*/ 163 h 395"/>
                  <a:gd name="T38" fmla="*/ 155 w 1264"/>
                  <a:gd name="T39" fmla="*/ 225 h 395"/>
                  <a:gd name="T40" fmla="*/ 98 w 1264"/>
                  <a:gd name="T41" fmla="*/ 260 h 395"/>
                  <a:gd name="T42" fmla="*/ 215 w 1264"/>
                  <a:gd name="T43" fmla="*/ 206 h 395"/>
                  <a:gd name="T44" fmla="*/ 338 w 1264"/>
                  <a:gd name="T45" fmla="*/ 163 h 395"/>
                  <a:gd name="T46" fmla="*/ 463 w 1264"/>
                  <a:gd name="T47" fmla="*/ 133 h 395"/>
                  <a:gd name="T48" fmla="*/ 590 w 1264"/>
                  <a:gd name="T49" fmla="*/ 115 h 395"/>
                  <a:gd name="T50" fmla="*/ 718 w 1264"/>
                  <a:gd name="T51" fmla="*/ 111 h 395"/>
                  <a:gd name="T52" fmla="*/ 835 w 1264"/>
                  <a:gd name="T53" fmla="*/ 123 h 395"/>
                  <a:gd name="T54" fmla="*/ 938 w 1264"/>
                  <a:gd name="T55" fmla="*/ 148 h 395"/>
                  <a:gd name="T56" fmla="*/ 1030 w 1264"/>
                  <a:gd name="T57" fmla="*/ 187 h 395"/>
                  <a:gd name="T58" fmla="*/ 1080 w 1264"/>
                  <a:gd name="T59" fmla="*/ 219 h 395"/>
                  <a:gd name="T60" fmla="*/ 916 w 1264"/>
                  <a:gd name="T61" fmla="*/ 157 h 395"/>
                  <a:gd name="T62" fmla="*/ 713 w 1264"/>
                  <a:gd name="T63" fmla="*/ 141 h 395"/>
                  <a:gd name="T64" fmla="*/ 571 w 1264"/>
                  <a:gd name="T65" fmla="*/ 157 h 395"/>
                  <a:gd name="T66" fmla="*/ 445 w 1264"/>
                  <a:gd name="T67" fmla="*/ 187 h 395"/>
                  <a:gd name="T68" fmla="*/ 321 w 1264"/>
                  <a:gd name="T69" fmla="*/ 232 h 395"/>
                  <a:gd name="T70" fmla="*/ 204 w 1264"/>
                  <a:gd name="T71" fmla="*/ 288 h 395"/>
                  <a:gd name="T72" fmla="*/ 153 w 1264"/>
                  <a:gd name="T73" fmla="*/ 320 h 395"/>
                  <a:gd name="T74" fmla="*/ 254 w 1264"/>
                  <a:gd name="T75" fmla="*/ 273 h 395"/>
                  <a:gd name="T76" fmla="*/ 360 w 1264"/>
                  <a:gd name="T77" fmla="*/ 234 h 395"/>
                  <a:gd name="T78" fmla="*/ 469 w 1264"/>
                  <a:gd name="T79" fmla="*/ 206 h 395"/>
                  <a:gd name="T80" fmla="*/ 579 w 1264"/>
                  <a:gd name="T81" fmla="*/ 188 h 395"/>
                  <a:gd name="T82" fmla="*/ 765 w 1264"/>
                  <a:gd name="T83" fmla="*/ 187 h 395"/>
                  <a:gd name="T84" fmla="*/ 949 w 1264"/>
                  <a:gd name="T85" fmla="*/ 232 h 395"/>
                  <a:gd name="T86" fmla="*/ 981 w 1264"/>
                  <a:gd name="T87" fmla="*/ 251 h 395"/>
                  <a:gd name="T88" fmla="*/ 830 w 1264"/>
                  <a:gd name="T89" fmla="*/ 214 h 395"/>
                  <a:gd name="T90" fmla="*/ 659 w 1264"/>
                  <a:gd name="T91" fmla="*/ 216 h 395"/>
                  <a:gd name="T92" fmla="*/ 547 w 1264"/>
                  <a:gd name="T93" fmla="*/ 236 h 395"/>
                  <a:gd name="T94" fmla="*/ 436 w 1264"/>
                  <a:gd name="T95" fmla="*/ 270 h 395"/>
                  <a:gd name="T96" fmla="*/ 329 w 1264"/>
                  <a:gd name="T97" fmla="*/ 314 h 395"/>
                  <a:gd name="T98" fmla="*/ 228 w 1264"/>
                  <a:gd name="T99" fmla="*/ 369 h 395"/>
                  <a:gd name="T100" fmla="*/ 285 w 1264"/>
                  <a:gd name="T101" fmla="*/ 345 h 395"/>
                  <a:gd name="T102" fmla="*/ 470 w 1264"/>
                  <a:gd name="T103" fmla="*/ 282 h 395"/>
                  <a:gd name="T104" fmla="*/ 678 w 1264"/>
                  <a:gd name="T105" fmla="*/ 255 h 395"/>
                  <a:gd name="T106" fmla="*/ 893 w 1264"/>
                  <a:gd name="T107" fmla="*/ 290 h 395"/>
                  <a:gd name="T108" fmla="*/ 1027 w 1264"/>
                  <a:gd name="T109" fmla="*/ 392 h 395"/>
                  <a:gd name="T110" fmla="*/ 1184 w 1264"/>
                  <a:gd name="T111" fmla="*/ 112 h 395"/>
                  <a:gd name="T112" fmla="*/ 1072 w 1264"/>
                  <a:gd name="T113" fmla="*/ 56 h 395"/>
                  <a:gd name="T114" fmla="*/ 943 w 1264"/>
                  <a:gd name="T115" fmla="*/ 19 h 395"/>
                  <a:gd name="T116" fmla="*/ 797 w 1264"/>
                  <a:gd name="T117" fmla="*/ 1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64" h="395">
                    <a:moveTo>
                      <a:pt x="685" y="2"/>
                    </a:moveTo>
                    <a:lnTo>
                      <a:pt x="662" y="3"/>
                    </a:lnTo>
                    <a:lnTo>
                      <a:pt x="639" y="4"/>
                    </a:lnTo>
                    <a:lnTo>
                      <a:pt x="616" y="7"/>
                    </a:lnTo>
                    <a:lnTo>
                      <a:pt x="594" y="9"/>
                    </a:lnTo>
                    <a:lnTo>
                      <a:pt x="572" y="12"/>
                    </a:lnTo>
                    <a:lnTo>
                      <a:pt x="549" y="15"/>
                    </a:lnTo>
                    <a:lnTo>
                      <a:pt x="526" y="19"/>
                    </a:lnTo>
                    <a:lnTo>
                      <a:pt x="505" y="23"/>
                    </a:lnTo>
                    <a:lnTo>
                      <a:pt x="482" y="28"/>
                    </a:lnTo>
                    <a:lnTo>
                      <a:pt x="459" y="33"/>
                    </a:lnTo>
                    <a:lnTo>
                      <a:pt x="437" y="37"/>
                    </a:lnTo>
                    <a:lnTo>
                      <a:pt x="415" y="43"/>
                    </a:lnTo>
                    <a:lnTo>
                      <a:pt x="393" y="50"/>
                    </a:lnTo>
                    <a:lnTo>
                      <a:pt x="371" y="56"/>
                    </a:lnTo>
                    <a:lnTo>
                      <a:pt x="349" y="63"/>
                    </a:lnTo>
                    <a:lnTo>
                      <a:pt x="327" y="70"/>
                    </a:lnTo>
                    <a:lnTo>
                      <a:pt x="306" y="77"/>
                    </a:lnTo>
                    <a:lnTo>
                      <a:pt x="284" y="84"/>
                    </a:lnTo>
                    <a:lnTo>
                      <a:pt x="263" y="93"/>
                    </a:lnTo>
                    <a:lnTo>
                      <a:pt x="242" y="101"/>
                    </a:lnTo>
                    <a:lnTo>
                      <a:pt x="220" y="109"/>
                    </a:lnTo>
                    <a:lnTo>
                      <a:pt x="200" y="118"/>
                    </a:lnTo>
                    <a:lnTo>
                      <a:pt x="179" y="127"/>
                    </a:lnTo>
                    <a:lnTo>
                      <a:pt x="158" y="137"/>
                    </a:lnTo>
                    <a:lnTo>
                      <a:pt x="137" y="146"/>
                    </a:lnTo>
                    <a:lnTo>
                      <a:pt x="117" y="157"/>
                    </a:lnTo>
                    <a:lnTo>
                      <a:pt x="97" y="167"/>
                    </a:lnTo>
                    <a:lnTo>
                      <a:pt x="77" y="178"/>
                    </a:lnTo>
                    <a:lnTo>
                      <a:pt x="57" y="189"/>
                    </a:lnTo>
                    <a:lnTo>
                      <a:pt x="38" y="200"/>
                    </a:lnTo>
                    <a:lnTo>
                      <a:pt x="19" y="212"/>
                    </a:lnTo>
                    <a:lnTo>
                      <a:pt x="0" y="224"/>
                    </a:lnTo>
                    <a:lnTo>
                      <a:pt x="17" y="214"/>
                    </a:lnTo>
                    <a:lnTo>
                      <a:pt x="35" y="205"/>
                    </a:lnTo>
                    <a:lnTo>
                      <a:pt x="52" y="196"/>
                    </a:lnTo>
                    <a:lnTo>
                      <a:pt x="71" y="187"/>
                    </a:lnTo>
                    <a:lnTo>
                      <a:pt x="89" y="178"/>
                    </a:lnTo>
                    <a:lnTo>
                      <a:pt x="107" y="169"/>
                    </a:lnTo>
                    <a:lnTo>
                      <a:pt x="126" y="161"/>
                    </a:lnTo>
                    <a:lnTo>
                      <a:pt x="144" y="154"/>
                    </a:lnTo>
                    <a:lnTo>
                      <a:pt x="163" y="145"/>
                    </a:lnTo>
                    <a:lnTo>
                      <a:pt x="182" y="138"/>
                    </a:lnTo>
                    <a:lnTo>
                      <a:pt x="201" y="131"/>
                    </a:lnTo>
                    <a:lnTo>
                      <a:pt x="219" y="124"/>
                    </a:lnTo>
                    <a:lnTo>
                      <a:pt x="239" y="117"/>
                    </a:lnTo>
                    <a:lnTo>
                      <a:pt x="258" y="111"/>
                    </a:lnTo>
                    <a:lnTo>
                      <a:pt x="277" y="104"/>
                    </a:lnTo>
                    <a:lnTo>
                      <a:pt x="297" y="99"/>
                    </a:lnTo>
                    <a:lnTo>
                      <a:pt x="316" y="93"/>
                    </a:lnTo>
                    <a:lnTo>
                      <a:pt x="335" y="88"/>
                    </a:lnTo>
                    <a:lnTo>
                      <a:pt x="355" y="82"/>
                    </a:lnTo>
                    <a:lnTo>
                      <a:pt x="375" y="77"/>
                    </a:lnTo>
                    <a:lnTo>
                      <a:pt x="395" y="73"/>
                    </a:lnTo>
                    <a:lnTo>
                      <a:pt x="415" y="69"/>
                    </a:lnTo>
                    <a:lnTo>
                      <a:pt x="434" y="65"/>
                    </a:lnTo>
                    <a:lnTo>
                      <a:pt x="454" y="61"/>
                    </a:lnTo>
                    <a:lnTo>
                      <a:pt x="474" y="58"/>
                    </a:lnTo>
                    <a:lnTo>
                      <a:pt x="494" y="54"/>
                    </a:lnTo>
                    <a:lnTo>
                      <a:pt x="514" y="51"/>
                    </a:lnTo>
                    <a:lnTo>
                      <a:pt x="534" y="50"/>
                    </a:lnTo>
                    <a:lnTo>
                      <a:pt x="554" y="47"/>
                    </a:lnTo>
                    <a:lnTo>
                      <a:pt x="574" y="45"/>
                    </a:lnTo>
                    <a:lnTo>
                      <a:pt x="593" y="44"/>
                    </a:lnTo>
                    <a:lnTo>
                      <a:pt x="613" y="42"/>
                    </a:lnTo>
                    <a:lnTo>
                      <a:pt x="633" y="42"/>
                    </a:lnTo>
                    <a:lnTo>
                      <a:pt x="652" y="41"/>
                    </a:lnTo>
                    <a:lnTo>
                      <a:pt x="671" y="41"/>
                    </a:lnTo>
                    <a:lnTo>
                      <a:pt x="690" y="41"/>
                    </a:lnTo>
                    <a:lnTo>
                      <a:pt x="708" y="42"/>
                    </a:lnTo>
                    <a:lnTo>
                      <a:pt x="727" y="42"/>
                    </a:lnTo>
                    <a:lnTo>
                      <a:pt x="745" y="43"/>
                    </a:lnTo>
                    <a:lnTo>
                      <a:pt x="762" y="45"/>
                    </a:lnTo>
                    <a:lnTo>
                      <a:pt x="780" y="46"/>
                    </a:lnTo>
                    <a:lnTo>
                      <a:pt x="798" y="48"/>
                    </a:lnTo>
                    <a:lnTo>
                      <a:pt x="815" y="50"/>
                    </a:lnTo>
                    <a:lnTo>
                      <a:pt x="832" y="53"/>
                    </a:lnTo>
                    <a:lnTo>
                      <a:pt x="849" y="56"/>
                    </a:lnTo>
                    <a:lnTo>
                      <a:pt x="865" y="59"/>
                    </a:lnTo>
                    <a:lnTo>
                      <a:pt x="882" y="62"/>
                    </a:lnTo>
                    <a:lnTo>
                      <a:pt x="898" y="65"/>
                    </a:lnTo>
                    <a:lnTo>
                      <a:pt x="914" y="70"/>
                    </a:lnTo>
                    <a:lnTo>
                      <a:pt x="930" y="74"/>
                    </a:lnTo>
                    <a:lnTo>
                      <a:pt x="945" y="78"/>
                    </a:lnTo>
                    <a:lnTo>
                      <a:pt x="960" y="83"/>
                    </a:lnTo>
                    <a:lnTo>
                      <a:pt x="975" y="88"/>
                    </a:lnTo>
                    <a:lnTo>
                      <a:pt x="990" y="93"/>
                    </a:lnTo>
                    <a:lnTo>
                      <a:pt x="1005" y="98"/>
                    </a:lnTo>
                    <a:lnTo>
                      <a:pt x="1018" y="104"/>
                    </a:lnTo>
                    <a:lnTo>
                      <a:pt x="1032" y="110"/>
                    </a:lnTo>
                    <a:lnTo>
                      <a:pt x="1046" y="116"/>
                    </a:lnTo>
                    <a:lnTo>
                      <a:pt x="1060" y="122"/>
                    </a:lnTo>
                    <a:lnTo>
                      <a:pt x="1072" y="129"/>
                    </a:lnTo>
                    <a:lnTo>
                      <a:pt x="1085" y="136"/>
                    </a:lnTo>
                    <a:lnTo>
                      <a:pt x="1098" y="143"/>
                    </a:lnTo>
                    <a:lnTo>
                      <a:pt x="1110" y="151"/>
                    </a:lnTo>
                    <a:lnTo>
                      <a:pt x="1122" y="158"/>
                    </a:lnTo>
                    <a:lnTo>
                      <a:pt x="1100" y="146"/>
                    </a:lnTo>
                    <a:lnTo>
                      <a:pt x="1078" y="135"/>
                    </a:lnTo>
                    <a:lnTo>
                      <a:pt x="1055" y="125"/>
                    </a:lnTo>
                    <a:lnTo>
                      <a:pt x="1032" y="115"/>
                    </a:lnTo>
                    <a:lnTo>
                      <a:pt x="1009" y="107"/>
                    </a:lnTo>
                    <a:lnTo>
                      <a:pt x="984" y="99"/>
                    </a:lnTo>
                    <a:lnTo>
                      <a:pt x="959" y="93"/>
                    </a:lnTo>
                    <a:lnTo>
                      <a:pt x="933" y="87"/>
                    </a:lnTo>
                    <a:lnTo>
                      <a:pt x="907" y="82"/>
                    </a:lnTo>
                    <a:lnTo>
                      <a:pt x="879" y="78"/>
                    </a:lnTo>
                    <a:lnTo>
                      <a:pt x="851" y="74"/>
                    </a:lnTo>
                    <a:lnTo>
                      <a:pt x="822" y="73"/>
                    </a:lnTo>
                    <a:lnTo>
                      <a:pt x="792" y="70"/>
                    </a:lnTo>
                    <a:lnTo>
                      <a:pt x="761" y="70"/>
                    </a:lnTo>
                    <a:lnTo>
                      <a:pt x="729" y="70"/>
                    </a:lnTo>
                    <a:lnTo>
                      <a:pt x="697" y="71"/>
                    </a:lnTo>
                    <a:lnTo>
                      <a:pt x="676" y="73"/>
                    </a:lnTo>
                    <a:lnTo>
                      <a:pt x="655" y="74"/>
                    </a:lnTo>
                    <a:lnTo>
                      <a:pt x="635" y="77"/>
                    </a:lnTo>
                    <a:lnTo>
                      <a:pt x="613" y="79"/>
                    </a:lnTo>
                    <a:lnTo>
                      <a:pt x="593" y="82"/>
                    </a:lnTo>
                    <a:lnTo>
                      <a:pt x="572" y="85"/>
                    </a:lnTo>
                    <a:lnTo>
                      <a:pt x="552" y="88"/>
                    </a:lnTo>
                    <a:lnTo>
                      <a:pt x="531" y="92"/>
                    </a:lnTo>
                    <a:lnTo>
                      <a:pt x="510" y="96"/>
                    </a:lnTo>
                    <a:lnTo>
                      <a:pt x="490" y="101"/>
                    </a:lnTo>
                    <a:lnTo>
                      <a:pt x="469" y="106"/>
                    </a:lnTo>
                    <a:lnTo>
                      <a:pt x="449" y="111"/>
                    </a:lnTo>
                    <a:lnTo>
                      <a:pt x="428" y="116"/>
                    </a:lnTo>
                    <a:lnTo>
                      <a:pt x="408" y="122"/>
                    </a:lnTo>
                    <a:lnTo>
                      <a:pt x="387" y="128"/>
                    </a:lnTo>
                    <a:lnTo>
                      <a:pt x="368" y="135"/>
                    </a:lnTo>
                    <a:lnTo>
                      <a:pt x="348" y="141"/>
                    </a:lnTo>
                    <a:lnTo>
                      <a:pt x="327" y="149"/>
                    </a:lnTo>
                    <a:lnTo>
                      <a:pt x="308" y="155"/>
                    </a:lnTo>
                    <a:lnTo>
                      <a:pt x="289" y="163"/>
                    </a:lnTo>
                    <a:lnTo>
                      <a:pt x="269" y="172"/>
                    </a:lnTo>
                    <a:lnTo>
                      <a:pt x="250" y="180"/>
                    </a:lnTo>
                    <a:lnTo>
                      <a:pt x="230" y="188"/>
                    </a:lnTo>
                    <a:lnTo>
                      <a:pt x="211" y="197"/>
                    </a:lnTo>
                    <a:lnTo>
                      <a:pt x="193" y="206"/>
                    </a:lnTo>
                    <a:lnTo>
                      <a:pt x="174" y="215"/>
                    </a:lnTo>
                    <a:lnTo>
                      <a:pt x="155" y="225"/>
                    </a:lnTo>
                    <a:lnTo>
                      <a:pt x="137" y="235"/>
                    </a:lnTo>
                    <a:lnTo>
                      <a:pt x="119" y="245"/>
                    </a:lnTo>
                    <a:lnTo>
                      <a:pt x="101" y="256"/>
                    </a:lnTo>
                    <a:lnTo>
                      <a:pt x="83" y="266"/>
                    </a:lnTo>
                    <a:lnTo>
                      <a:pt x="66" y="277"/>
                    </a:lnTo>
                    <a:lnTo>
                      <a:pt x="81" y="268"/>
                    </a:lnTo>
                    <a:lnTo>
                      <a:pt x="98" y="260"/>
                    </a:lnTo>
                    <a:lnTo>
                      <a:pt x="114" y="251"/>
                    </a:lnTo>
                    <a:lnTo>
                      <a:pt x="131" y="244"/>
                    </a:lnTo>
                    <a:lnTo>
                      <a:pt x="148" y="235"/>
                    </a:lnTo>
                    <a:lnTo>
                      <a:pt x="164" y="228"/>
                    </a:lnTo>
                    <a:lnTo>
                      <a:pt x="181" y="221"/>
                    </a:lnTo>
                    <a:lnTo>
                      <a:pt x="197" y="213"/>
                    </a:lnTo>
                    <a:lnTo>
                      <a:pt x="215" y="206"/>
                    </a:lnTo>
                    <a:lnTo>
                      <a:pt x="233" y="200"/>
                    </a:lnTo>
                    <a:lnTo>
                      <a:pt x="250" y="193"/>
                    </a:lnTo>
                    <a:lnTo>
                      <a:pt x="267" y="187"/>
                    </a:lnTo>
                    <a:lnTo>
                      <a:pt x="285" y="181"/>
                    </a:lnTo>
                    <a:lnTo>
                      <a:pt x="302" y="174"/>
                    </a:lnTo>
                    <a:lnTo>
                      <a:pt x="320" y="169"/>
                    </a:lnTo>
                    <a:lnTo>
                      <a:pt x="338" y="163"/>
                    </a:lnTo>
                    <a:lnTo>
                      <a:pt x="355" y="158"/>
                    </a:lnTo>
                    <a:lnTo>
                      <a:pt x="373" y="154"/>
                    </a:lnTo>
                    <a:lnTo>
                      <a:pt x="390" y="149"/>
                    </a:lnTo>
                    <a:lnTo>
                      <a:pt x="408" y="144"/>
                    </a:lnTo>
                    <a:lnTo>
                      <a:pt x="427" y="140"/>
                    </a:lnTo>
                    <a:lnTo>
                      <a:pt x="445" y="136"/>
                    </a:lnTo>
                    <a:lnTo>
                      <a:pt x="463" y="133"/>
                    </a:lnTo>
                    <a:lnTo>
                      <a:pt x="481" y="129"/>
                    </a:lnTo>
                    <a:lnTo>
                      <a:pt x="499" y="126"/>
                    </a:lnTo>
                    <a:lnTo>
                      <a:pt x="517" y="124"/>
                    </a:lnTo>
                    <a:lnTo>
                      <a:pt x="535" y="121"/>
                    </a:lnTo>
                    <a:lnTo>
                      <a:pt x="553" y="119"/>
                    </a:lnTo>
                    <a:lnTo>
                      <a:pt x="572" y="117"/>
                    </a:lnTo>
                    <a:lnTo>
                      <a:pt x="590" y="115"/>
                    </a:lnTo>
                    <a:lnTo>
                      <a:pt x="608" y="114"/>
                    </a:lnTo>
                    <a:lnTo>
                      <a:pt x="626" y="112"/>
                    </a:lnTo>
                    <a:lnTo>
                      <a:pt x="645" y="112"/>
                    </a:lnTo>
                    <a:lnTo>
                      <a:pt x="664" y="111"/>
                    </a:lnTo>
                    <a:lnTo>
                      <a:pt x="682" y="111"/>
                    </a:lnTo>
                    <a:lnTo>
                      <a:pt x="700" y="111"/>
                    </a:lnTo>
                    <a:lnTo>
                      <a:pt x="718" y="111"/>
                    </a:lnTo>
                    <a:lnTo>
                      <a:pt x="735" y="112"/>
                    </a:lnTo>
                    <a:lnTo>
                      <a:pt x="752" y="113"/>
                    </a:lnTo>
                    <a:lnTo>
                      <a:pt x="769" y="115"/>
                    </a:lnTo>
                    <a:lnTo>
                      <a:pt x="786" y="116"/>
                    </a:lnTo>
                    <a:lnTo>
                      <a:pt x="803" y="118"/>
                    </a:lnTo>
                    <a:lnTo>
                      <a:pt x="819" y="120"/>
                    </a:lnTo>
                    <a:lnTo>
                      <a:pt x="835" y="123"/>
                    </a:lnTo>
                    <a:lnTo>
                      <a:pt x="850" y="126"/>
                    </a:lnTo>
                    <a:lnTo>
                      <a:pt x="865" y="129"/>
                    </a:lnTo>
                    <a:lnTo>
                      <a:pt x="881" y="132"/>
                    </a:lnTo>
                    <a:lnTo>
                      <a:pt x="895" y="135"/>
                    </a:lnTo>
                    <a:lnTo>
                      <a:pt x="910" y="140"/>
                    </a:lnTo>
                    <a:lnTo>
                      <a:pt x="923" y="144"/>
                    </a:lnTo>
                    <a:lnTo>
                      <a:pt x="938" y="148"/>
                    </a:lnTo>
                    <a:lnTo>
                      <a:pt x="952" y="153"/>
                    </a:lnTo>
                    <a:lnTo>
                      <a:pt x="965" y="158"/>
                    </a:lnTo>
                    <a:lnTo>
                      <a:pt x="979" y="163"/>
                    </a:lnTo>
                    <a:lnTo>
                      <a:pt x="992" y="169"/>
                    </a:lnTo>
                    <a:lnTo>
                      <a:pt x="1005" y="174"/>
                    </a:lnTo>
                    <a:lnTo>
                      <a:pt x="1018" y="181"/>
                    </a:lnTo>
                    <a:lnTo>
                      <a:pt x="1030" y="187"/>
                    </a:lnTo>
                    <a:lnTo>
                      <a:pt x="1042" y="194"/>
                    </a:lnTo>
                    <a:lnTo>
                      <a:pt x="1053" y="201"/>
                    </a:lnTo>
                    <a:lnTo>
                      <a:pt x="1066" y="209"/>
                    </a:lnTo>
                    <a:lnTo>
                      <a:pt x="1078" y="215"/>
                    </a:lnTo>
                    <a:lnTo>
                      <a:pt x="1089" y="223"/>
                    </a:lnTo>
                    <a:lnTo>
                      <a:pt x="1099" y="232"/>
                    </a:lnTo>
                    <a:lnTo>
                      <a:pt x="1080" y="219"/>
                    </a:lnTo>
                    <a:lnTo>
                      <a:pt x="1060" y="207"/>
                    </a:lnTo>
                    <a:lnTo>
                      <a:pt x="1038" y="197"/>
                    </a:lnTo>
                    <a:lnTo>
                      <a:pt x="1015" y="187"/>
                    </a:lnTo>
                    <a:lnTo>
                      <a:pt x="992" y="178"/>
                    </a:lnTo>
                    <a:lnTo>
                      <a:pt x="968" y="170"/>
                    </a:lnTo>
                    <a:lnTo>
                      <a:pt x="942" y="163"/>
                    </a:lnTo>
                    <a:lnTo>
                      <a:pt x="916" y="157"/>
                    </a:lnTo>
                    <a:lnTo>
                      <a:pt x="890" y="152"/>
                    </a:lnTo>
                    <a:lnTo>
                      <a:pt x="862" y="148"/>
                    </a:lnTo>
                    <a:lnTo>
                      <a:pt x="833" y="144"/>
                    </a:lnTo>
                    <a:lnTo>
                      <a:pt x="804" y="141"/>
                    </a:lnTo>
                    <a:lnTo>
                      <a:pt x="775" y="140"/>
                    </a:lnTo>
                    <a:lnTo>
                      <a:pt x="745" y="140"/>
                    </a:lnTo>
                    <a:lnTo>
                      <a:pt x="713" y="141"/>
                    </a:lnTo>
                    <a:lnTo>
                      <a:pt x="681" y="143"/>
                    </a:lnTo>
                    <a:lnTo>
                      <a:pt x="663" y="144"/>
                    </a:lnTo>
                    <a:lnTo>
                      <a:pt x="644" y="146"/>
                    </a:lnTo>
                    <a:lnTo>
                      <a:pt x="626" y="149"/>
                    </a:lnTo>
                    <a:lnTo>
                      <a:pt x="608" y="151"/>
                    </a:lnTo>
                    <a:lnTo>
                      <a:pt x="589" y="154"/>
                    </a:lnTo>
                    <a:lnTo>
                      <a:pt x="571" y="157"/>
                    </a:lnTo>
                    <a:lnTo>
                      <a:pt x="553" y="160"/>
                    </a:lnTo>
                    <a:lnTo>
                      <a:pt x="535" y="164"/>
                    </a:lnTo>
                    <a:lnTo>
                      <a:pt x="517" y="168"/>
                    </a:lnTo>
                    <a:lnTo>
                      <a:pt x="498" y="172"/>
                    </a:lnTo>
                    <a:lnTo>
                      <a:pt x="481" y="177"/>
                    </a:lnTo>
                    <a:lnTo>
                      <a:pt x="463" y="182"/>
                    </a:lnTo>
                    <a:lnTo>
                      <a:pt x="445" y="187"/>
                    </a:lnTo>
                    <a:lnTo>
                      <a:pt x="427" y="193"/>
                    </a:lnTo>
                    <a:lnTo>
                      <a:pt x="409" y="199"/>
                    </a:lnTo>
                    <a:lnTo>
                      <a:pt x="391" y="205"/>
                    </a:lnTo>
                    <a:lnTo>
                      <a:pt x="373" y="211"/>
                    </a:lnTo>
                    <a:lnTo>
                      <a:pt x="356" y="218"/>
                    </a:lnTo>
                    <a:lnTo>
                      <a:pt x="339" y="224"/>
                    </a:lnTo>
                    <a:lnTo>
                      <a:pt x="321" y="232"/>
                    </a:lnTo>
                    <a:lnTo>
                      <a:pt x="304" y="239"/>
                    </a:lnTo>
                    <a:lnTo>
                      <a:pt x="288" y="247"/>
                    </a:lnTo>
                    <a:lnTo>
                      <a:pt x="270" y="254"/>
                    </a:lnTo>
                    <a:lnTo>
                      <a:pt x="253" y="262"/>
                    </a:lnTo>
                    <a:lnTo>
                      <a:pt x="237" y="271"/>
                    </a:lnTo>
                    <a:lnTo>
                      <a:pt x="220" y="279"/>
                    </a:lnTo>
                    <a:lnTo>
                      <a:pt x="204" y="288"/>
                    </a:lnTo>
                    <a:lnTo>
                      <a:pt x="188" y="297"/>
                    </a:lnTo>
                    <a:lnTo>
                      <a:pt x="172" y="306"/>
                    </a:lnTo>
                    <a:lnTo>
                      <a:pt x="156" y="316"/>
                    </a:lnTo>
                    <a:lnTo>
                      <a:pt x="140" y="326"/>
                    </a:lnTo>
                    <a:lnTo>
                      <a:pt x="125" y="336"/>
                    </a:lnTo>
                    <a:lnTo>
                      <a:pt x="139" y="328"/>
                    </a:lnTo>
                    <a:lnTo>
                      <a:pt x="153" y="320"/>
                    </a:lnTo>
                    <a:lnTo>
                      <a:pt x="167" y="313"/>
                    </a:lnTo>
                    <a:lnTo>
                      <a:pt x="181" y="305"/>
                    </a:lnTo>
                    <a:lnTo>
                      <a:pt x="196" y="299"/>
                    </a:lnTo>
                    <a:lnTo>
                      <a:pt x="210" y="291"/>
                    </a:lnTo>
                    <a:lnTo>
                      <a:pt x="225" y="285"/>
                    </a:lnTo>
                    <a:lnTo>
                      <a:pt x="239" y="279"/>
                    </a:lnTo>
                    <a:lnTo>
                      <a:pt x="254" y="273"/>
                    </a:lnTo>
                    <a:lnTo>
                      <a:pt x="269" y="267"/>
                    </a:lnTo>
                    <a:lnTo>
                      <a:pt x="284" y="261"/>
                    </a:lnTo>
                    <a:lnTo>
                      <a:pt x="299" y="255"/>
                    </a:lnTo>
                    <a:lnTo>
                      <a:pt x="314" y="249"/>
                    </a:lnTo>
                    <a:lnTo>
                      <a:pt x="329" y="244"/>
                    </a:lnTo>
                    <a:lnTo>
                      <a:pt x="344" y="239"/>
                    </a:lnTo>
                    <a:lnTo>
                      <a:pt x="360" y="234"/>
                    </a:lnTo>
                    <a:lnTo>
                      <a:pt x="375" y="229"/>
                    </a:lnTo>
                    <a:lnTo>
                      <a:pt x="391" y="225"/>
                    </a:lnTo>
                    <a:lnTo>
                      <a:pt x="406" y="221"/>
                    </a:lnTo>
                    <a:lnTo>
                      <a:pt x="422" y="216"/>
                    </a:lnTo>
                    <a:lnTo>
                      <a:pt x="438" y="213"/>
                    </a:lnTo>
                    <a:lnTo>
                      <a:pt x="453" y="209"/>
                    </a:lnTo>
                    <a:lnTo>
                      <a:pt x="469" y="206"/>
                    </a:lnTo>
                    <a:lnTo>
                      <a:pt x="484" y="203"/>
                    </a:lnTo>
                    <a:lnTo>
                      <a:pt x="500" y="200"/>
                    </a:lnTo>
                    <a:lnTo>
                      <a:pt x="516" y="196"/>
                    </a:lnTo>
                    <a:lnTo>
                      <a:pt x="532" y="195"/>
                    </a:lnTo>
                    <a:lnTo>
                      <a:pt x="548" y="192"/>
                    </a:lnTo>
                    <a:lnTo>
                      <a:pt x="563" y="190"/>
                    </a:lnTo>
                    <a:lnTo>
                      <a:pt x="579" y="188"/>
                    </a:lnTo>
                    <a:lnTo>
                      <a:pt x="595" y="187"/>
                    </a:lnTo>
                    <a:lnTo>
                      <a:pt x="611" y="186"/>
                    </a:lnTo>
                    <a:lnTo>
                      <a:pt x="643" y="183"/>
                    </a:lnTo>
                    <a:lnTo>
                      <a:pt x="674" y="183"/>
                    </a:lnTo>
                    <a:lnTo>
                      <a:pt x="705" y="183"/>
                    </a:lnTo>
                    <a:lnTo>
                      <a:pt x="736" y="185"/>
                    </a:lnTo>
                    <a:lnTo>
                      <a:pt x="765" y="187"/>
                    </a:lnTo>
                    <a:lnTo>
                      <a:pt x="794" y="191"/>
                    </a:lnTo>
                    <a:lnTo>
                      <a:pt x="822" y="195"/>
                    </a:lnTo>
                    <a:lnTo>
                      <a:pt x="849" y="201"/>
                    </a:lnTo>
                    <a:lnTo>
                      <a:pt x="876" y="207"/>
                    </a:lnTo>
                    <a:lnTo>
                      <a:pt x="901" y="215"/>
                    </a:lnTo>
                    <a:lnTo>
                      <a:pt x="926" y="223"/>
                    </a:lnTo>
                    <a:lnTo>
                      <a:pt x="949" y="232"/>
                    </a:lnTo>
                    <a:lnTo>
                      <a:pt x="972" y="242"/>
                    </a:lnTo>
                    <a:lnTo>
                      <a:pt x="994" y="253"/>
                    </a:lnTo>
                    <a:lnTo>
                      <a:pt x="1015" y="265"/>
                    </a:lnTo>
                    <a:lnTo>
                      <a:pt x="1034" y="277"/>
                    </a:lnTo>
                    <a:lnTo>
                      <a:pt x="1017" y="268"/>
                    </a:lnTo>
                    <a:lnTo>
                      <a:pt x="1000" y="259"/>
                    </a:lnTo>
                    <a:lnTo>
                      <a:pt x="981" y="251"/>
                    </a:lnTo>
                    <a:lnTo>
                      <a:pt x="961" y="243"/>
                    </a:lnTo>
                    <a:lnTo>
                      <a:pt x="941" y="237"/>
                    </a:lnTo>
                    <a:lnTo>
                      <a:pt x="920" y="230"/>
                    </a:lnTo>
                    <a:lnTo>
                      <a:pt x="899" y="225"/>
                    </a:lnTo>
                    <a:lnTo>
                      <a:pt x="876" y="221"/>
                    </a:lnTo>
                    <a:lnTo>
                      <a:pt x="853" y="216"/>
                    </a:lnTo>
                    <a:lnTo>
                      <a:pt x="830" y="214"/>
                    </a:lnTo>
                    <a:lnTo>
                      <a:pt x="806" y="212"/>
                    </a:lnTo>
                    <a:lnTo>
                      <a:pt x="780" y="211"/>
                    </a:lnTo>
                    <a:lnTo>
                      <a:pt x="755" y="210"/>
                    </a:lnTo>
                    <a:lnTo>
                      <a:pt x="729" y="211"/>
                    </a:lnTo>
                    <a:lnTo>
                      <a:pt x="703" y="213"/>
                    </a:lnTo>
                    <a:lnTo>
                      <a:pt x="676" y="215"/>
                    </a:lnTo>
                    <a:lnTo>
                      <a:pt x="659" y="216"/>
                    </a:lnTo>
                    <a:lnTo>
                      <a:pt x="643" y="218"/>
                    </a:lnTo>
                    <a:lnTo>
                      <a:pt x="627" y="221"/>
                    </a:lnTo>
                    <a:lnTo>
                      <a:pt x="611" y="223"/>
                    </a:lnTo>
                    <a:lnTo>
                      <a:pt x="595" y="225"/>
                    </a:lnTo>
                    <a:lnTo>
                      <a:pt x="579" y="229"/>
                    </a:lnTo>
                    <a:lnTo>
                      <a:pt x="563" y="233"/>
                    </a:lnTo>
                    <a:lnTo>
                      <a:pt x="547" y="236"/>
                    </a:lnTo>
                    <a:lnTo>
                      <a:pt x="530" y="240"/>
                    </a:lnTo>
                    <a:lnTo>
                      <a:pt x="515" y="244"/>
                    </a:lnTo>
                    <a:lnTo>
                      <a:pt x="499" y="248"/>
                    </a:lnTo>
                    <a:lnTo>
                      <a:pt x="483" y="253"/>
                    </a:lnTo>
                    <a:lnTo>
                      <a:pt x="467" y="258"/>
                    </a:lnTo>
                    <a:lnTo>
                      <a:pt x="451" y="264"/>
                    </a:lnTo>
                    <a:lnTo>
                      <a:pt x="436" y="270"/>
                    </a:lnTo>
                    <a:lnTo>
                      <a:pt x="420" y="275"/>
                    </a:lnTo>
                    <a:lnTo>
                      <a:pt x="405" y="281"/>
                    </a:lnTo>
                    <a:lnTo>
                      <a:pt x="389" y="287"/>
                    </a:lnTo>
                    <a:lnTo>
                      <a:pt x="373" y="293"/>
                    </a:lnTo>
                    <a:lnTo>
                      <a:pt x="359" y="300"/>
                    </a:lnTo>
                    <a:lnTo>
                      <a:pt x="344" y="307"/>
                    </a:lnTo>
                    <a:lnTo>
                      <a:pt x="329" y="314"/>
                    </a:lnTo>
                    <a:lnTo>
                      <a:pt x="314" y="321"/>
                    </a:lnTo>
                    <a:lnTo>
                      <a:pt x="299" y="328"/>
                    </a:lnTo>
                    <a:lnTo>
                      <a:pt x="285" y="336"/>
                    </a:lnTo>
                    <a:lnTo>
                      <a:pt x="270" y="344"/>
                    </a:lnTo>
                    <a:lnTo>
                      <a:pt x="256" y="352"/>
                    </a:lnTo>
                    <a:lnTo>
                      <a:pt x="242" y="360"/>
                    </a:lnTo>
                    <a:lnTo>
                      <a:pt x="228" y="369"/>
                    </a:lnTo>
                    <a:lnTo>
                      <a:pt x="214" y="377"/>
                    </a:lnTo>
                    <a:lnTo>
                      <a:pt x="200" y="386"/>
                    </a:lnTo>
                    <a:lnTo>
                      <a:pt x="187" y="395"/>
                    </a:lnTo>
                    <a:lnTo>
                      <a:pt x="211" y="382"/>
                    </a:lnTo>
                    <a:lnTo>
                      <a:pt x="235" y="369"/>
                    </a:lnTo>
                    <a:lnTo>
                      <a:pt x="260" y="357"/>
                    </a:lnTo>
                    <a:lnTo>
                      <a:pt x="285" y="345"/>
                    </a:lnTo>
                    <a:lnTo>
                      <a:pt x="311" y="334"/>
                    </a:lnTo>
                    <a:lnTo>
                      <a:pt x="337" y="324"/>
                    </a:lnTo>
                    <a:lnTo>
                      <a:pt x="363" y="314"/>
                    </a:lnTo>
                    <a:lnTo>
                      <a:pt x="390" y="305"/>
                    </a:lnTo>
                    <a:lnTo>
                      <a:pt x="416" y="296"/>
                    </a:lnTo>
                    <a:lnTo>
                      <a:pt x="442" y="289"/>
                    </a:lnTo>
                    <a:lnTo>
                      <a:pt x="470" y="282"/>
                    </a:lnTo>
                    <a:lnTo>
                      <a:pt x="496" y="276"/>
                    </a:lnTo>
                    <a:lnTo>
                      <a:pt x="523" y="271"/>
                    </a:lnTo>
                    <a:lnTo>
                      <a:pt x="551" y="266"/>
                    </a:lnTo>
                    <a:lnTo>
                      <a:pt x="577" y="262"/>
                    </a:lnTo>
                    <a:lnTo>
                      <a:pt x="604" y="259"/>
                    </a:lnTo>
                    <a:lnTo>
                      <a:pt x="641" y="256"/>
                    </a:lnTo>
                    <a:lnTo>
                      <a:pt x="678" y="255"/>
                    </a:lnTo>
                    <a:lnTo>
                      <a:pt x="713" y="256"/>
                    </a:lnTo>
                    <a:lnTo>
                      <a:pt x="746" y="258"/>
                    </a:lnTo>
                    <a:lnTo>
                      <a:pt x="778" y="261"/>
                    </a:lnTo>
                    <a:lnTo>
                      <a:pt x="809" y="266"/>
                    </a:lnTo>
                    <a:lnTo>
                      <a:pt x="838" y="273"/>
                    </a:lnTo>
                    <a:lnTo>
                      <a:pt x="866" y="281"/>
                    </a:lnTo>
                    <a:lnTo>
                      <a:pt x="893" y="290"/>
                    </a:lnTo>
                    <a:lnTo>
                      <a:pt x="917" y="300"/>
                    </a:lnTo>
                    <a:lnTo>
                      <a:pt x="940" y="313"/>
                    </a:lnTo>
                    <a:lnTo>
                      <a:pt x="961" y="326"/>
                    </a:lnTo>
                    <a:lnTo>
                      <a:pt x="981" y="341"/>
                    </a:lnTo>
                    <a:lnTo>
                      <a:pt x="998" y="357"/>
                    </a:lnTo>
                    <a:lnTo>
                      <a:pt x="1014" y="374"/>
                    </a:lnTo>
                    <a:lnTo>
                      <a:pt x="1027" y="392"/>
                    </a:lnTo>
                    <a:lnTo>
                      <a:pt x="1264" y="172"/>
                    </a:lnTo>
                    <a:lnTo>
                      <a:pt x="1251" y="161"/>
                    </a:lnTo>
                    <a:lnTo>
                      <a:pt x="1238" y="151"/>
                    </a:lnTo>
                    <a:lnTo>
                      <a:pt x="1226" y="140"/>
                    </a:lnTo>
                    <a:lnTo>
                      <a:pt x="1212" y="131"/>
                    </a:lnTo>
                    <a:lnTo>
                      <a:pt x="1199" y="121"/>
                    </a:lnTo>
                    <a:lnTo>
                      <a:pt x="1184" y="112"/>
                    </a:lnTo>
                    <a:lnTo>
                      <a:pt x="1169" y="103"/>
                    </a:lnTo>
                    <a:lnTo>
                      <a:pt x="1154" y="94"/>
                    </a:lnTo>
                    <a:lnTo>
                      <a:pt x="1139" y="85"/>
                    </a:lnTo>
                    <a:lnTo>
                      <a:pt x="1122" y="78"/>
                    </a:lnTo>
                    <a:lnTo>
                      <a:pt x="1107" y="70"/>
                    </a:lnTo>
                    <a:lnTo>
                      <a:pt x="1090" y="63"/>
                    </a:lnTo>
                    <a:lnTo>
                      <a:pt x="1072" y="56"/>
                    </a:lnTo>
                    <a:lnTo>
                      <a:pt x="1055" y="50"/>
                    </a:lnTo>
                    <a:lnTo>
                      <a:pt x="1037" y="43"/>
                    </a:lnTo>
                    <a:lnTo>
                      <a:pt x="1019" y="37"/>
                    </a:lnTo>
                    <a:lnTo>
                      <a:pt x="1001" y="32"/>
                    </a:lnTo>
                    <a:lnTo>
                      <a:pt x="982" y="27"/>
                    </a:lnTo>
                    <a:lnTo>
                      <a:pt x="963" y="23"/>
                    </a:lnTo>
                    <a:lnTo>
                      <a:pt x="943" y="19"/>
                    </a:lnTo>
                    <a:lnTo>
                      <a:pt x="923" y="15"/>
                    </a:lnTo>
                    <a:lnTo>
                      <a:pt x="903" y="12"/>
                    </a:lnTo>
                    <a:lnTo>
                      <a:pt x="882" y="8"/>
                    </a:lnTo>
                    <a:lnTo>
                      <a:pt x="862" y="7"/>
                    </a:lnTo>
                    <a:lnTo>
                      <a:pt x="841" y="4"/>
                    </a:lnTo>
                    <a:lnTo>
                      <a:pt x="820" y="2"/>
                    </a:lnTo>
                    <a:lnTo>
                      <a:pt x="797" y="1"/>
                    </a:lnTo>
                    <a:lnTo>
                      <a:pt x="775" y="0"/>
                    </a:lnTo>
                    <a:lnTo>
                      <a:pt x="753" y="0"/>
                    </a:lnTo>
                    <a:lnTo>
                      <a:pt x="731" y="0"/>
                    </a:lnTo>
                    <a:lnTo>
                      <a:pt x="708" y="1"/>
                    </a:lnTo>
                    <a:lnTo>
                      <a:pt x="685" y="2"/>
                    </a:lnTo>
                    <a:close/>
                  </a:path>
                </a:pathLst>
              </a:custGeom>
              <a:solidFill>
                <a:srgbClr val="E2E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</p:grpSp>
        <p:sp>
          <p:nvSpPr>
            <p:cNvPr id="374" name="Rectangle 80"/>
            <p:cNvSpPr>
              <a:spLocks noChangeArrowheads="1"/>
            </p:cNvSpPr>
            <p:nvPr/>
          </p:nvSpPr>
          <p:spPr bwMode="auto">
            <a:xfrm>
              <a:off x="2040255" y="3565525"/>
              <a:ext cx="1509912" cy="42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effectLst/>
                  <a:latin typeface="Calibri"/>
                  <a:ea typeface="MS Mincho"/>
                  <a:cs typeface="Calibri"/>
                </a:rPr>
                <a:t>Digital SCF Archive Center</a:t>
              </a:r>
              <a:endParaRPr lang="de-DE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376" name="Freeform 82"/>
            <p:cNvSpPr>
              <a:spLocks/>
            </p:cNvSpPr>
            <p:nvPr/>
          </p:nvSpPr>
          <p:spPr bwMode="auto">
            <a:xfrm>
              <a:off x="3032760" y="1096010"/>
              <a:ext cx="405130" cy="537210"/>
            </a:xfrm>
            <a:custGeom>
              <a:avLst/>
              <a:gdLst>
                <a:gd name="T0" fmla="*/ 445 w 638"/>
                <a:gd name="T1" fmla="*/ 816 h 846"/>
                <a:gd name="T2" fmla="*/ 493 w 638"/>
                <a:gd name="T3" fmla="*/ 783 h 846"/>
                <a:gd name="T4" fmla="*/ 0 w 638"/>
                <a:gd name="T5" fmla="*/ 66 h 846"/>
                <a:gd name="T6" fmla="*/ 97 w 638"/>
                <a:gd name="T7" fmla="*/ 0 h 846"/>
                <a:gd name="T8" fmla="*/ 590 w 638"/>
                <a:gd name="T9" fmla="*/ 716 h 846"/>
                <a:gd name="T10" fmla="*/ 638 w 638"/>
                <a:gd name="T11" fmla="*/ 683 h 846"/>
                <a:gd name="T12" fmla="*/ 608 w 638"/>
                <a:gd name="T13" fmla="*/ 846 h 846"/>
                <a:gd name="T14" fmla="*/ 445 w 638"/>
                <a:gd name="T15" fmla="*/ 81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8" h="846">
                  <a:moveTo>
                    <a:pt x="445" y="816"/>
                  </a:moveTo>
                  <a:lnTo>
                    <a:pt x="493" y="783"/>
                  </a:lnTo>
                  <a:lnTo>
                    <a:pt x="0" y="66"/>
                  </a:lnTo>
                  <a:lnTo>
                    <a:pt x="97" y="0"/>
                  </a:lnTo>
                  <a:lnTo>
                    <a:pt x="590" y="716"/>
                  </a:lnTo>
                  <a:lnTo>
                    <a:pt x="638" y="683"/>
                  </a:lnTo>
                  <a:lnTo>
                    <a:pt x="608" y="846"/>
                  </a:lnTo>
                  <a:lnTo>
                    <a:pt x="445" y="816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77" name="Freeform 83"/>
            <p:cNvSpPr>
              <a:spLocks/>
            </p:cNvSpPr>
            <p:nvPr/>
          </p:nvSpPr>
          <p:spPr bwMode="auto">
            <a:xfrm>
              <a:off x="3032760" y="1096010"/>
              <a:ext cx="405130" cy="537210"/>
            </a:xfrm>
            <a:custGeom>
              <a:avLst/>
              <a:gdLst>
                <a:gd name="T0" fmla="*/ 445 w 638"/>
                <a:gd name="T1" fmla="*/ 816 h 846"/>
                <a:gd name="T2" fmla="*/ 493 w 638"/>
                <a:gd name="T3" fmla="*/ 783 h 846"/>
                <a:gd name="T4" fmla="*/ 0 w 638"/>
                <a:gd name="T5" fmla="*/ 66 h 846"/>
                <a:gd name="T6" fmla="*/ 97 w 638"/>
                <a:gd name="T7" fmla="*/ 0 h 846"/>
                <a:gd name="T8" fmla="*/ 590 w 638"/>
                <a:gd name="T9" fmla="*/ 716 h 846"/>
                <a:gd name="T10" fmla="*/ 638 w 638"/>
                <a:gd name="T11" fmla="*/ 683 h 846"/>
                <a:gd name="T12" fmla="*/ 608 w 638"/>
                <a:gd name="T13" fmla="*/ 846 h 846"/>
                <a:gd name="T14" fmla="*/ 445 w 638"/>
                <a:gd name="T15" fmla="*/ 81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8" h="846">
                  <a:moveTo>
                    <a:pt x="445" y="816"/>
                  </a:moveTo>
                  <a:lnTo>
                    <a:pt x="493" y="783"/>
                  </a:lnTo>
                  <a:lnTo>
                    <a:pt x="0" y="66"/>
                  </a:lnTo>
                  <a:lnTo>
                    <a:pt x="97" y="0"/>
                  </a:lnTo>
                  <a:lnTo>
                    <a:pt x="590" y="716"/>
                  </a:lnTo>
                  <a:lnTo>
                    <a:pt x="638" y="683"/>
                  </a:lnTo>
                  <a:lnTo>
                    <a:pt x="608" y="846"/>
                  </a:lnTo>
                  <a:lnTo>
                    <a:pt x="445" y="816"/>
                  </a:lnTo>
                  <a:close/>
                </a:path>
              </a:pathLst>
            </a:custGeom>
            <a:noFill/>
            <a:ln w="15240" cap="flat">
              <a:solidFill>
                <a:srgbClr val="385D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378" name="Picture 8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050" y="2752725"/>
              <a:ext cx="784225" cy="84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" name="Picture 8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050" y="2752725"/>
              <a:ext cx="784225" cy="84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0" name="Freeform 86"/>
            <p:cNvSpPr>
              <a:spLocks/>
            </p:cNvSpPr>
            <p:nvPr/>
          </p:nvSpPr>
          <p:spPr bwMode="auto">
            <a:xfrm>
              <a:off x="4890135" y="2233295"/>
              <a:ext cx="420370" cy="398780"/>
            </a:xfrm>
            <a:custGeom>
              <a:avLst/>
              <a:gdLst>
                <a:gd name="T0" fmla="*/ 210 w 662"/>
                <a:gd name="T1" fmla="*/ 628 h 628"/>
                <a:gd name="T2" fmla="*/ 96 w 662"/>
                <a:gd name="T3" fmla="*/ 577 h 628"/>
                <a:gd name="T4" fmla="*/ 96 w 662"/>
                <a:gd name="T5" fmla="*/ 514 h 628"/>
                <a:gd name="T6" fmla="*/ 0 w 662"/>
                <a:gd name="T7" fmla="*/ 442 h 628"/>
                <a:gd name="T8" fmla="*/ 0 w 662"/>
                <a:gd name="T9" fmla="*/ 306 h 628"/>
                <a:gd name="T10" fmla="*/ 0 w 662"/>
                <a:gd name="T11" fmla="*/ 115 h 628"/>
                <a:gd name="T12" fmla="*/ 248 w 662"/>
                <a:gd name="T13" fmla="*/ 34 h 628"/>
                <a:gd name="T14" fmla="*/ 329 w 662"/>
                <a:gd name="T15" fmla="*/ 47 h 628"/>
                <a:gd name="T16" fmla="*/ 386 w 662"/>
                <a:gd name="T17" fmla="*/ 51 h 628"/>
                <a:gd name="T18" fmla="*/ 548 w 662"/>
                <a:gd name="T19" fmla="*/ 0 h 628"/>
                <a:gd name="T20" fmla="*/ 662 w 662"/>
                <a:gd name="T21" fmla="*/ 51 h 628"/>
                <a:gd name="T22" fmla="*/ 662 w 662"/>
                <a:gd name="T23" fmla="*/ 306 h 628"/>
                <a:gd name="T24" fmla="*/ 662 w 662"/>
                <a:gd name="T25" fmla="*/ 475 h 628"/>
                <a:gd name="T26" fmla="*/ 329 w 662"/>
                <a:gd name="T27" fmla="*/ 590 h 628"/>
                <a:gd name="T28" fmla="*/ 210 w 662"/>
                <a:gd name="T29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2" h="628">
                  <a:moveTo>
                    <a:pt x="210" y="628"/>
                  </a:moveTo>
                  <a:lnTo>
                    <a:pt x="96" y="577"/>
                  </a:lnTo>
                  <a:lnTo>
                    <a:pt x="96" y="514"/>
                  </a:lnTo>
                  <a:lnTo>
                    <a:pt x="0" y="442"/>
                  </a:lnTo>
                  <a:lnTo>
                    <a:pt x="0" y="306"/>
                  </a:lnTo>
                  <a:lnTo>
                    <a:pt x="0" y="115"/>
                  </a:lnTo>
                  <a:lnTo>
                    <a:pt x="248" y="34"/>
                  </a:lnTo>
                  <a:lnTo>
                    <a:pt x="329" y="47"/>
                  </a:lnTo>
                  <a:lnTo>
                    <a:pt x="386" y="51"/>
                  </a:lnTo>
                  <a:lnTo>
                    <a:pt x="548" y="0"/>
                  </a:lnTo>
                  <a:lnTo>
                    <a:pt x="662" y="51"/>
                  </a:lnTo>
                  <a:lnTo>
                    <a:pt x="662" y="306"/>
                  </a:lnTo>
                  <a:lnTo>
                    <a:pt x="662" y="475"/>
                  </a:lnTo>
                  <a:lnTo>
                    <a:pt x="329" y="590"/>
                  </a:lnTo>
                  <a:lnTo>
                    <a:pt x="210" y="628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1" name="Freeform 87"/>
            <p:cNvSpPr>
              <a:spLocks noEditPoints="1"/>
            </p:cNvSpPr>
            <p:nvPr/>
          </p:nvSpPr>
          <p:spPr bwMode="auto">
            <a:xfrm>
              <a:off x="4893945" y="2265680"/>
              <a:ext cx="416560" cy="366395"/>
            </a:xfrm>
            <a:custGeom>
              <a:avLst/>
              <a:gdLst>
                <a:gd name="T0" fmla="*/ 90 w 656"/>
                <a:gd name="T1" fmla="*/ 102 h 577"/>
                <a:gd name="T2" fmla="*/ 76 w 656"/>
                <a:gd name="T3" fmla="*/ 94 h 577"/>
                <a:gd name="T4" fmla="*/ 19 w 656"/>
                <a:gd name="T5" fmla="*/ 72 h 577"/>
                <a:gd name="T6" fmla="*/ 0 w 656"/>
                <a:gd name="T7" fmla="*/ 64 h 577"/>
                <a:gd name="T8" fmla="*/ 90 w 656"/>
                <a:gd name="T9" fmla="*/ 102 h 577"/>
                <a:gd name="T10" fmla="*/ 204 w 656"/>
                <a:gd name="T11" fmla="*/ 153 h 577"/>
                <a:gd name="T12" fmla="*/ 185 w 656"/>
                <a:gd name="T13" fmla="*/ 144 h 577"/>
                <a:gd name="T14" fmla="*/ 114 w 656"/>
                <a:gd name="T15" fmla="*/ 110 h 577"/>
                <a:gd name="T16" fmla="*/ 90 w 656"/>
                <a:gd name="T17" fmla="*/ 102 h 577"/>
                <a:gd name="T18" fmla="*/ 204 w 656"/>
                <a:gd name="T19" fmla="*/ 153 h 577"/>
                <a:gd name="T20" fmla="*/ 600 w 656"/>
                <a:gd name="T21" fmla="*/ 373 h 577"/>
                <a:gd name="T22" fmla="*/ 600 w 656"/>
                <a:gd name="T23" fmla="*/ 89 h 577"/>
                <a:gd name="T24" fmla="*/ 295 w 656"/>
                <a:gd name="T25" fmla="*/ 191 h 577"/>
                <a:gd name="T26" fmla="*/ 295 w 656"/>
                <a:gd name="T27" fmla="*/ 480 h 577"/>
                <a:gd name="T28" fmla="*/ 600 w 656"/>
                <a:gd name="T29" fmla="*/ 373 h 577"/>
                <a:gd name="T30" fmla="*/ 90 w 656"/>
                <a:gd name="T31" fmla="*/ 463 h 577"/>
                <a:gd name="T32" fmla="*/ 90 w 656"/>
                <a:gd name="T33" fmla="*/ 102 h 577"/>
                <a:gd name="T34" fmla="*/ 385 w 656"/>
                <a:gd name="T35" fmla="*/ 0 h 577"/>
                <a:gd name="T36" fmla="*/ 90 w 656"/>
                <a:gd name="T37" fmla="*/ 463 h 577"/>
                <a:gd name="T38" fmla="*/ 656 w 656"/>
                <a:gd name="T39" fmla="*/ 0 h 577"/>
                <a:gd name="T40" fmla="*/ 204 w 656"/>
                <a:gd name="T41" fmla="*/ 153 h 577"/>
                <a:gd name="T42" fmla="*/ 204 w 656"/>
                <a:gd name="T43" fmla="*/ 577 h 577"/>
                <a:gd name="T44" fmla="*/ 656 w 656"/>
                <a:gd name="T4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577">
                  <a:moveTo>
                    <a:pt x="90" y="102"/>
                  </a:moveTo>
                  <a:lnTo>
                    <a:pt x="76" y="94"/>
                  </a:lnTo>
                  <a:lnTo>
                    <a:pt x="19" y="72"/>
                  </a:lnTo>
                  <a:lnTo>
                    <a:pt x="0" y="64"/>
                  </a:lnTo>
                  <a:lnTo>
                    <a:pt x="90" y="102"/>
                  </a:lnTo>
                  <a:close/>
                  <a:moveTo>
                    <a:pt x="204" y="153"/>
                  </a:moveTo>
                  <a:lnTo>
                    <a:pt x="185" y="144"/>
                  </a:lnTo>
                  <a:lnTo>
                    <a:pt x="114" y="110"/>
                  </a:lnTo>
                  <a:lnTo>
                    <a:pt x="90" y="102"/>
                  </a:lnTo>
                  <a:lnTo>
                    <a:pt x="204" y="153"/>
                  </a:lnTo>
                  <a:close/>
                  <a:moveTo>
                    <a:pt x="600" y="373"/>
                  </a:moveTo>
                  <a:lnTo>
                    <a:pt x="600" y="89"/>
                  </a:lnTo>
                  <a:lnTo>
                    <a:pt x="295" y="191"/>
                  </a:lnTo>
                  <a:lnTo>
                    <a:pt x="295" y="480"/>
                  </a:lnTo>
                  <a:lnTo>
                    <a:pt x="600" y="373"/>
                  </a:lnTo>
                  <a:close/>
                  <a:moveTo>
                    <a:pt x="90" y="463"/>
                  </a:moveTo>
                  <a:lnTo>
                    <a:pt x="90" y="102"/>
                  </a:lnTo>
                  <a:lnTo>
                    <a:pt x="385" y="0"/>
                  </a:lnTo>
                  <a:lnTo>
                    <a:pt x="90" y="463"/>
                  </a:lnTo>
                  <a:close/>
                  <a:moveTo>
                    <a:pt x="656" y="0"/>
                  </a:moveTo>
                  <a:lnTo>
                    <a:pt x="204" y="153"/>
                  </a:lnTo>
                  <a:lnTo>
                    <a:pt x="204" y="57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2" name="Freeform 88"/>
            <p:cNvSpPr>
              <a:spLocks/>
            </p:cNvSpPr>
            <p:nvPr/>
          </p:nvSpPr>
          <p:spPr bwMode="auto">
            <a:xfrm>
              <a:off x="4890135" y="2233295"/>
              <a:ext cx="420370" cy="398780"/>
            </a:xfrm>
            <a:custGeom>
              <a:avLst/>
              <a:gdLst>
                <a:gd name="T0" fmla="*/ 210 w 662"/>
                <a:gd name="T1" fmla="*/ 628 h 628"/>
                <a:gd name="T2" fmla="*/ 96 w 662"/>
                <a:gd name="T3" fmla="*/ 577 h 628"/>
                <a:gd name="T4" fmla="*/ 96 w 662"/>
                <a:gd name="T5" fmla="*/ 514 h 628"/>
                <a:gd name="T6" fmla="*/ 0 w 662"/>
                <a:gd name="T7" fmla="*/ 442 h 628"/>
                <a:gd name="T8" fmla="*/ 0 w 662"/>
                <a:gd name="T9" fmla="*/ 306 h 628"/>
                <a:gd name="T10" fmla="*/ 0 w 662"/>
                <a:gd name="T11" fmla="*/ 115 h 628"/>
                <a:gd name="T12" fmla="*/ 248 w 662"/>
                <a:gd name="T13" fmla="*/ 34 h 628"/>
                <a:gd name="T14" fmla="*/ 329 w 662"/>
                <a:gd name="T15" fmla="*/ 47 h 628"/>
                <a:gd name="T16" fmla="*/ 386 w 662"/>
                <a:gd name="T17" fmla="*/ 51 h 628"/>
                <a:gd name="T18" fmla="*/ 548 w 662"/>
                <a:gd name="T19" fmla="*/ 0 h 628"/>
                <a:gd name="T20" fmla="*/ 662 w 662"/>
                <a:gd name="T21" fmla="*/ 51 h 628"/>
                <a:gd name="T22" fmla="*/ 662 w 662"/>
                <a:gd name="T23" fmla="*/ 306 h 628"/>
                <a:gd name="T24" fmla="*/ 662 w 662"/>
                <a:gd name="T25" fmla="*/ 475 h 628"/>
                <a:gd name="T26" fmla="*/ 329 w 662"/>
                <a:gd name="T27" fmla="*/ 590 h 628"/>
                <a:gd name="T28" fmla="*/ 210 w 662"/>
                <a:gd name="T29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2" h="628">
                  <a:moveTo>
                    <a:pt x="210" y="628"/>
                  </a:moveTo>
                  <a:lnTo>
                    <a:pt x="96" y="577"/>
                  </a:lnTo>
                  <a:lnTo>
                    <a:pt x="96" y="514"/>
                  </a:lnTo>
                  <a:lnTo>
                    <a:pt x="0" y="442"/>
                  </a:lnTo>
                  <a:lnTo>
                    <a:pt x="0" y="306"/>
                  </a:lnTo>
                  <a:lnTo>
                    <a:pt x="0" y="115"/>
                  </a:lnTo>
                  <a:lnTo>
                    <a:pt x="248" y="34"/>
                  </a:lnTo>
                  <a:lnTo>
                    <a:pt x="329" y="47"/>
                  </a:lnTo>
                  <a:lnTo>
                    <a:pt x="386" y="51"/>
                  </a:lnTo>
                  <a:lnTo>
                    <a:pt x="548" y="0"/>
                  </a:lnTo>
                  <a:lnTo>
                    <a:pt x="662" y="51"/>
                  </a:lnTo>
                  <a:lnTo>
                    <a:pt x="662" y="306"/>
                  </a:lnTo>
                  <a:lnTo>
                    <a:pt x="662" y="475"/>
                  </a:lnTo>
                  <a:lnTo>
                    <a:pt x="329" y="590"/>
                  </a:lnTo>
                  <a:lnTo>
                    <a:pt x="210" y="628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3" name="Freeform 89"/>
            <p:cNvSpPr>
              <a:spLocks noEditPoints="1"/>
            </p:cNvSpPr>
            <p:nvPr/>
          </p:nvSpPr>
          <p:spPr bwMode="auto">
            <a:xfrm>
              <a:off x="4893945" y="2265680"/>
              <a:ext cx="416560" cy="366395"/>
            </a:xfrm>
            <a:custGeom>
              <a:avLst/>
              <a:gdLst>
                <a:gd name="T0" fmla="*/ 90 w 656"/>
                <a:gd name="T1" fmla="*/ 102 h 577"/>
                <a:gd name="T2" fmla="*/ 76 w 656"/>
                <a:gd name="T3" fmla="*/ 94 h 577"/>
                <a:gd name="T4" fmla="*/ 19 w 656"/>
                <a:gd name="T5" fmla="*/ 72 h 577"/>
                <a:gd name="T6" fmla="*/ 0 w 656"/>
                <a:gd name="T7" fmla="*/ 64 h 577"/>
                <a:gd name="T8" fmla="*/ 204 w 656"/>
                <a:gd name="T9" fmla="*/ 153 h 577"/>
                <a:gd name="T10" fmla="*/ 185 w 656"/>
                <a:gd name="T11" fmla="*/ 144 h 577"/>
                <a:gd name="T12" fmla="*/ 114 w 656"/>
                <a:gd name="T13" fmla="*/ 110 h 577"/>
                <a:gd name="T14" fmla="*/ 90 w 656"/>
                <a:gd name="T15" fmla="*/ 102 h 577"/>
                <a:gd name="T16" fmla="*/ 600 w 656"/>
                <a:gd name="T17" fmla="*/ 373 h 577"/>
                <a:gd name="T18" fmla="*/ 600 w 656"/>
                <a:gd name="T19" fmla="*/ 89 h 577"/>
                <a:gd name="T20" fmla="*/ 295 w 656"/>
                <a:gd name="T21" fmla="*/ 191 h 577"/>
                <a:gd name="T22" fmla="*/ 295 w 656"/>
                <a:gd name="T23" fmla="*/ 480 h 577"/>
                <a:gd name="T24" fmla="*/ 600 w 656"/>
                <a:gd name="T25" fmla="*/ 373 h 577"/>
                <a:gd name="T26" fmla="*/ 90 w 656"/>
                <a:gd name="T27" fmla="*/ 463 h 577"/>
                <a:gd name="T28" fmla="*/ 90 w 656"/>
                <a:gd name="T29" fmla="*/ 102 h 577"/>
                <a:gd name="T30" fmla="*/ 385 w 656"/>
                <a:gd name="T31" fmla="*/ 0 h 577"/>
                <a:gd name="T32" fmla="*/ 656 w 656"/>
                <a:gd name="T33" fmla="*/ 0 h 577"/>
                <a:gd name="T34" fmla="*/ 204 w 656"/>
                <a:gd name="T35" fmla="*/ 153 h 577"/>
                <a:gd name="T36" fmla="*/ 204 w 656"/>
                <a:gd name="T37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6" h="577">
                  <a:moveTo>
                    <a:pt x="90" y="102"/>
                  </a:moveTo>
                  <a:lnTo>
                    <a:pt x="76" y="94"/>
                  </a:lnTo>
                  <a:lnTo>
                    <a:pt x="19" y="72"/>
                  </a:lnTo>
                  <a:lnTo>
                    <a:pt x="0" y="64"/>
                  </a:lnTo>
                  <a:moveTo>
                    <a:pt x="204" y="153"/>
                  </a:moveTo>
                  <a:lnTo>
                    <a:pt x="185" y="144"/>
                  </a:lnTo>
                  <a:lnTo>
                    <a:pt x="114" y="110"/>
                  </a:lnTo>
                  <a:lnTo>
                    <a:pt x="90" y="102"/>
                  </a:lnTo>
                  <a:moveTo>
                    <a:pt x="600" y="373"/>
                  </a:moveTo>
                  <a:lnTo>
                    <a:pt x="600" y="89"/>
                  </a:lnTo>
                  <a:lnTo>
                    <a:pt x="295" y="191"/>
                  </a:lnTo>
                  <a:lnTo>
                    <a:pt x="295" y="480"/>
                  </a:lnTo>
                  <a:lnTo>
                    <a:pt x="600" y="373"/>
                  </a:lnTo>
                  <a:moveTo>
                    <a:pt x="90" y="463"/>
                  </a:moveTo>
                  <a:lnTo>
                    <a:pt x="90" y="102"/>
                  </a:lnTo>
                  <a:lnTo>
                    <a:pt x="385" y="0"/>
                  </a:lnTo>
                  <a:moveTo>
                    <a:pt x="656" y="0"/>
                  </a:moveTo>
                  <a:lnTo>
                    <a:pt x="204" y="153"/>
                  </a:lnTo>
                  <a:lnTo>
                    <a:pt x="204" y="577"/>
                  </a:lnTo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4" name="Freeform 90"/>
            <p:cNvSpPr>
              <a:spLocks/>
            </p:cNvSpPr>
            <p:nvPr/>
          </p:nvSpPr>
          <p:spPr bwMode="auto">
            <a:xfrm>
              <a:off x="101600" y="2212975"/>
              <a:ext cx="419100" cy="399415"/>
            </a:xfrm>
            <a:custGeom>
              <a:avLst/>
              <a:gdLst>
                <a:gd name="T0" fmla="*/ 209 w 660"/>
                <a:gd name="T1" fmla="*/ 629 h 629"/>
                <a:gd name="T2" fmla="*/ 95 w 660"/>
                <a:gd name="T3" fmla="*/ 578 h 629"/>
                <a:gd name="T4" fmla="*/ 95 w 660"/>
                <a:gd name="T5" fmla="*/ 515 h 629"/>
                <a:gd name="T6" fmla="*/ 0 w 660"/>
                <a:gd name="T7" fmla="*/ 442 h 629"/>
                <a:gd name="T8" fmla="*/ 0 w 660"/>
                <a:gd name="T9" fmla="*/ 306 h 629"/>
                <a:gd name="T10" fmla="*/ 0 w 660"/>
                <a:gd name="T11" fmla="*/ 115 h 629"/>
                <a:gd name="T12" fmla="*/ 247 w 660"/>
                <a:gd name="T13" fmla="*/ 34 h 629"/>
                <a:gd name="T14" fmla="*/ 327 w 660"/>
                <a:gd name="T15" fmla="*/ 47 h 629"/>
                <a:gd name="T16" fmla="*/ 385 w 660"/>
                <a:gd name="T17" fmla="*/ 51 h 629"/>
                <a:gd name="T18" fmla="*/ 546 w 660"/>
                <a:gd name="T19" fmla="*/ 0 h 629"/>
                <a:gd name="T20" fmla="*/ 660 w 660"/>
                <a:gd name="T21" fmla="*/ 51 h 629"/>
                <a:gd name="T22" fmla="*/ 660 w 660"/>
                <a:gd name="T23" fmla="*/ 306 h 629"/>
                <a:gd name="T24" fmla="*/ 660 w 660"/>
                <a:gd name="T25" fmla="*/ 476 h 629"/>
                <a:gd name="T26" fmla="*/ 327 w 660"/>
                <a:gd name="T27" fmla="*/ 591 h 629"/>
                <a:gd name="T28" fmla="*/ 209 w 660"/>
                <a:gd name="T29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0" h="629">
                  <a:moveTo>
                    <a:pt x="209" y="629"/>
                  </a:moveTo>
                  <a:lnTo>
                    <a:pt x="95" y="578"/>
                  </a:lnTo>
                  <a:lnTo>
                    <a:pt x="95" y="515"/>
                  </a:lnTo>
                  <a:lnTo>
                    <a:pt x="0" y="442"/>
                  </a:lnTo>
                  <a:lnTo>
                    <a:pt x="0" y="306"/>
                  </a:lnTo>
                  <a:lnTo>
                    <a:pt x="0" y="115"/>
                  </a:lnTo>
                  <a:lnTo>
                    <a:pt x="247" y="34"/>
                  </a:lnTo>
                  <a:lnTo>
                    <a:pt x="327" y="47"/>
                  </a:lnTo>
                  <a:lnTo>
                    <a:pt x="385" y="51"/>
                  </a:lnTo>
                  <a:lnTo>
                    <a:pt x="546" y="0"/>
                  </a:lnTo>
                  <a:lnTo>
                    <a:pt x="660" y="51"/>
                  </a:lnTo>
                  <a:lnTo>
                    <a:pt x="660" y="306"/>
                  </a:lnTo>
                  <a:lnTo>
                    <a:pt x="660" y="476"/>
                  </a:lnTo>
                  <a:lnTo>
                    <a:pt x="327" y="591"/>
                  </a:lnTo>
                  <a:lnTo>
                    <a:pt x="209" y="629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5" name="Freeform 91"/>
            <p:cNvSpPr>
              <a:spLocks noEditPoints="1"/>
            </p:cNvSpPr>
            <p:nvPr/>
          </p:nvSpPr>
          <p:spPr bwMode="auto">
            <a:xfrm>
              <a:off x="104140" y="2245360"/>
              <a:ext cx="416560" cy="367030"/>
            </a:xfrm>
            <a:custGeom>
              <a:avLst/>
              <a:gdLst>
                <a:gd name="T0" fmla="*/ 91 w 656"/>
                <a:gd name="T1" fmla="*/ 102 h 578"/>
                <a:gd name="T2" fmla="*/ 77 w 656"/>
                <a:gd name="T3" fmla="*/ 94 h 578"/>
                <a:gd name="T4" fmla="*/ 20 w 656"/>
                <a:gd name="T5" fmla="*/ 72 h 578"/>
                <a:gd name="T6" fmla="*/ 0 w 656"/>
                <a:gd name="T7" fmla="*/ 64 h 578"/>
                <a:gd name="T8" fmla="*/ 91 w 656"/>
                <a:gd name="T9" fmla="*/ 102 h 578"/>
                <a:gd name="T10" fmla="*/ 205 w 656"/>
                <a:gd name="T11" fmla="*/ 153 h 578"/>
                <a:gd name="T12" fmla="*/ 186 w 656"/>
                <a:gd name="T13" fmla="*/ 145 h 578"/>
                <a:gd name="T14" fmla="*/ 114 w 656"/>
                <a:gd name="T15" fmla="*/ 111 h 578"/>
                <a:gd name="T16" fmla="*/ 91 w 656"/>
                <a:gd name="T17" fmla="*/ 102 h 578"/>
                <a:gd name="T18" fmla="*/ 205 w 656"/>
                <a:gd name="T19" fmla="*/ 153 h 578"/>
                <a:gd name="T20" fmla="*/ 599 w 656"/>
                <a:gd name="T21" fmla="*/ 374 h 578"/>
                <a:gd name="T22" fmla="*/ 599 w 656"/>
                <a:gd name="T23" fmla="*/ 89 h 578"/>
                <a:gd name="T24" fmla="*/ 295 w 656"/>
                <a:gd name="T25" fmla="*/ 192 h 578"/>
                <a:gd name="T26" fmla="*/ 295 w 656"/>
                <a:gd name="T27" fmla="*/ 481 h 578"/>
                <a:gd name="T28" fmla="*/ 599 w 656"/>
                <a:gd name="T29" fmla="*/ 374 h 578"/>
                <a:gd name="T30" fmla="*/ 91 w 656"/>
                <a:gd name="T31" fmla="*/ 464 h 578"/>
                <a:gd name="T32" fmla="*/ 91 w 656"/>
                <a:gd name="T33" fmla="*/ 102 h 578"/>
                <a:gd name="T34" fmla="*/ 385 w 656"/>
                <a:gd name="T35" fmla="*/ 0 h 578"/>
                <a:gd name="T36" fmla="*/ 91 w 656"/>
                <a:gd name="T37" fmla="*/ 464 h 578"/>
                <a:gd name="T38" fmla="*/ 656 w 656"/>
                <a:gd name="T39" fmla="*/ 0 h 578"/>
                <a:gd name="T40" fmla="*/ 205 w 656"/>
                <a:gd name="T41" fmla="*/ 153 h 578"/>
                <a:gd name="T42" fmla="*/ 205 w 656"/>
                <a:gd name="T43" fmla="*/ 578 h 578"/>
                <a:gd name="T44" fmla="*/ 656 w 656"/>
                <a:gd name="T4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578">
                  <a:moveTo>
                    <a:pt x="91" y="102"/>
                  </a:moveTo>
                  <a:lnTo>
                    <a:pt x="77" y="94"/>
                  </a:lnTo>
                  <a:lnTo>
                    <a:pt x="20" y="72"/>
                  </a:lnTo>
                  <a:lnTo>
                    <a:pt x="0" y="64"/>
                  </a:lnTo>
                  <a:lnTo>
                    <a:pt x="91" y="102"/>
                  </a:lnTo>
                  <a:close/>
                  <a:moveTo>
                    <a:pt x="205" y="153"/>
                  </a:moveTo>
                  <a:lnTo>
                    <a:pt x="186" y="145"/>
                  </a:lnTo>
                  <a:lnTo>
                    <a:pt x="114" y="111"/>
                  </a:lnTo>
                  <a:lnTo>
                    <a:pt x="91" y="102"/>
                  </a:lnTo>
                  <a:lnTo>
                    <a:pt x="205" y="153"/>
                  </a:lnTo>
                  <a:close/>
                  <a:moveTo>
                    <a:pt x="599" y="374"/>
                  </a:moveTo>
                  <a:lnTo>
                    <a:pt x="599" y="89"/>
                  </a:lnTo>
                  <a:lnTo>
                    <a:pt x="295" y="192"/>
                  </a:lnTo>
                  <a:lnTo>
                    <a:pt x="295" y="481"/>
                  </a:lnTo>
                  <a:lnTo>
                    <a:pt x="599" y="374"/>
                  </a:lnTo>
                  <a:close/>
                  <a:moveTo>
                    <a:pt x="91" y="464"/>
                  </a:moveTo>
                  <a:lnTo>
                    <a:pt x="91" y="102"/>
                  </a:lnTo>
                  <a:lnTo>
                    <a:pt x="385" y="0"/>
                  </a:lnTo>
                  <a:lnTo>
                    <a:pt x="91" y="464"/>
                  </a:lnTo>
                  <a:close/>
                  <a:moveTo>
                    <a:pt x="656" y="0"/>
                  </a:moveTo>
                  <a:lnTo>
                    <a:pt x="205" y="153"/>
                  </a:lnTo>
                  <a:lnTo>
                    <a:pt x="205" y="578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6" name="Freeform 92"/>
            <p:cNvSpPr>
              <a:spLocks/>
            </p:cNvSpPr>
            <p:nvPr/>
          </p:nvSpPr>
          <p:spPr bwMode="auto">
            <a:xfrm>
              <a:off x="101600" y="2212975"/>
              <a:ext cx="419100" cy="399415"/>
            </a:xfrm>
            <a:custGeom>
              <a:avLst/>
              <a:gdLst>
                <a:gd name="T0" fmla="*/ 209 w 660"/>
                <a:gd name="T1" fmla="*/ 629 h 629"/>
                <a:gd name="T2" fmla="*/ 95 w 660"/>
                <a:gd name="T3" fmla="*/ 578 h 629"/>
                <a:gd name="T4" fmla="*/ 95 w 660"/>
                <a:gd name="T5" fmla="*/ 515 h 629"/>
                <a:gd name="T6" fmla="*/ 0 w 660"/>
                <a:gd name="T7" fmla="*/ 442 h 629"/>
                <a:gd name="T8" fmla="*/ 0 w 660"/>
                <a:gd name="T9" fmla="*/ 306 h 629"/>
                <a:gd name="T10" fmla="*/ 0 w 660"/>
                <a:gd name="T11" fmla="*/ 115 h 629"/>
                <a:gd name="T12" fmla="*/ 247 w 660"/>
                <a:gd name="T13" fmla="*/ 34 h 629"/>
                <a:gd name="T14" fmla="*/ 327 w 660"/>
                <a:gd name="T15" fmla="*/ 47 h 629"/>
                <a:gd name="T16" fmla="*/ 385 w 660"/>
                <a:gd name="T17" fmla="*/ 51 h 629"/>
                <a:gd name="T18" fmla="*/ 546 w 660"/>
                <a:gd name="T19" fmla="*/ 0 h 629"/>
                <a:gd name="T20" fmla="*/ 660 w 660"/>
                <a:gd name="T21" fmla="*/ 51 h 629"/>
                <a:gd name="T22" fmla="*/ 660 w 660"/>
                <a:gd name="T23" fmla="*/ 306 h 629"/>
                <a:gd name="T24" fmla="*/ 660 w 660"/>
                <a:gd name="T25" fmla="*/ 476 h 629"/>
                <a:gd name="T26" fmla="*/ 327 w 660"/>
                <a:gd name="T27" fmla="*/ 591 h 629"/>
                <a:gd name="T28" fmla="*/ 209 w 660"/>
                <a:gd name="T29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0" h="629">
                  <a:moveTo>
                    <a:pt x="209" y="629"/>
                  </a:moveTo>
                  <a:lnTo>
                    <a:pt x="95" y="578"/>
                  </a:lnTo>
                  <a:lnTo>
                    <a:pt x="95" y="515"/>
                  </a:lnTo>
                  <a:lnTo>
                    <a:pt x="0" y="442"/>
                  </a:lnTo>
                  <a:lnTo>
                    <a:pt x="0" y="306"/>
                  </a:lnTo>
                  <a:lnTo>
                    <a:pt x="0" y="115"/>
                  </a:lnTo>
                  <a:lnTo>
                    <a:pt x="247" y="34"/>
                  </a:lnTo>
                  <a:lnTo>
                    <a:pt x="327" y="47"/>
                  </a:lnTo>
                  <a:lnTo>
                    <a:pt x="385" y="51"/>
                  </a:lnTo>
                  <a:lnTo>
                    <a:pt x="546" y="0"/>
                  </a:lnTo>
                  <a:lnTo>
                    <a:pt x="660" y="51"/>
                  </a:lnTo>
                  <a:lnTo>
                    <a:pt x="660" y="306"/>
                  </a:lnTo>
                  <a:lnTo>
                    <a:pt x="660" y="476"/>
                  </a:lnTo>
                  <a:lnTo>
                    <a:pt x="327" y="591"/>
                  </a:lnTo>
                  <a:lnTo>
                    <a:pt x="209" y="629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7" name="Freeform 93"/>
            <p:cNvSpPr>
              <a:spLocks noEditPoints="1"/>
            </p:cNvSpPr>
            <p:nvPr/>
          </p:nvSpPr>
          <p:spPr bwMode="auto">
            <a:xfrm>
              <a:off x="104140" y="2245360"/>
              <a:ext cx="416560" cy="367030"/>
            </a:xfrm>
            <a:custGeom>
              <a:avLst/>
              <a:gdLst>
                <a:gd name="T0" fmla="*/ 91 w 656"/>
                <a:gd name="T1" fmla="*/ 102 h 578"/>
                <a:gd name="T2" fmla="*/ 77 w 656"/>
                <a:gd name="T3" fmla="*/ 94 h 578"/>
                <a:gd name="T4" fmla="*/ 20 w 656"/>
                <a:gd name="T5" fmla="*/ 72 h 578"/>
                <a:gd name="T6" fmla="*/ 0 w 656"/>
                <a:gd name="T7" fmla="*/ 64 h 578"/>
                <a:gd name="T8" fmla="*/ 205 w 656"/>
                <a:gd name="T9" fmla="*/ 153 h 578"/>
                <a:gd name="T10" fmla="*/ 186 w 656"/>
                <a:gd name="T11" fmla="*/ 145 h 578"/>
                <a:gd name="T12" fmla="*/ 114 w 656"/>
                <a:gd name="T13" fmla="*/ 111 h 578"/>
                <a:gd name="T14" fmla="*/ 91 w 656"/>
                <a:gd name="T15" fmla="*/ 102 h 578"/>
                <a:gd name="T16" fmla="*/ 599 w 656"/>
                <a:gd name="T17" fmla="*/ 374 h 578"/>
                <a:gd name="T18" fmla="*/ 599 w 656"/>
                <a:gd name="T19" fmla="*/ 89 h 578"/>
                <a:gd name="T20" fmla="*/ 295 w 656"/>
                <a:gd name="T21" fmla="*/ 192 h 578"/>
                <a:gd name="T22" fmla="*/ 295 w 656"/>
                <a:gd name="T23" fmla="*/ 481 h 578"/>
                <a:gd name="T24" fmla="*/ 599 w 656"/>
                <a:gd name="T25" fmla="*/ 374 h 578"/>
                <a:gd name="T26" fmla="*/ 91 w 656"/>
                <a:gd name="T27" fmla="*/ 464 h 578"/>
                <a:gd name="T28" fmla="*/ 91 w 656"/>
                <a:gd name="T29" fmla="*/ 102 h 578"/>
                <a:gd name="T30" fmla="*/ 385 w 656"/>
                <a:gd name="T31" fmla="*/ 0 h 578"/>
                <a:gd name="T32" fmla="*/ 656 w 656"/>
                <a:gd name="T33" fmla="*/ 0 h 578"/>
                <a:gd name="T34" fmla="*/ 205 w 656"/>
                <a:gd name="T35" fmla="*/ 153 h 578"/>
                <a:gd name="T36" fmla="*/ 205 w 656"/>
                <a:gd name="T37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6" h="578">
                  <a:moveTo>
                    <a:pt x="91" y="102"/>
                  </a:moveTo>
                  <a:lnTo>
                    <a:pt x="77" y="94"/>
                  </a:lnTo>
                  <a:lnTo>
                    <a:pt x="20" y="72"/>
                  </a:lnTo>
                  <a:lnTo>
                    <a:pt x="0" y="64"/>
                  </a:lnTo>
                  <a:moveTo>
                    <a:pt x="205" y="153"/>
                  </a:moveTo>
                  <a:lnTo>
                    <a:pt x="186" y="145"/>
                  </a:lnTo>
                  <a:lnTo>
                    <a:pt x="114" y="111"/>
                  </a:lnTo>
                  <a:lnTo>
                    <a:pt x="91" y="102"/>
                  </a:lnTo>
                  <a:moveTo>
                    <a:pt x="599" y="374"/>
                  </a:moveTo>
                  <a:lnTo>
                    <a:pt x="599" y="89"/>
                  </a:lnTo>
                  <a:lnTo>
                    <a:pt x="295" y="192"/>
                  </a:lnTo>
                  <a:lnTo>
                    <a:pt x="295" y="481"/>
                  </a:lnTo>
                  <a:lnTo>
                    <a:pt x="599" y="374"/>
                  </a:lnTo>
                  <a:moveTo>
                    <a:pt x="91" y="464"/>
                  </a:moveTo>
                  <a:lnTo>
                    <a:pt x="91" y="102"/>
                  </a:lnTo>
                  <a:lnTo>
                    <a:pt x="385" y="0"/>
                  </a:lnTo>
                  <a:moveTo>
                    <a:pt x="656" y="0"/>
                  </a:moveTo>
                  <a:lnTo>
                    <a:pt x="205" y="153"/>
                  </a:lnTo>
                  <a:lnTo>
                    <a:pt x="205" y="578"/>
                  </a:lnTo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8" name="Freeform 94"/>
            <p:cNvSpPr>
              <a:spLocks/>
            </p:cNvSpPr>
            <p:nvPr/>
          </p:nvSpPr>
          <p:spPr bwMode="auto">
            <a:xfrm>
              <a:off x="4849495" y="1637665"/>
              <a:ext cx="471170" cy="294640"/>
            </a:xfrm>
            <a:custGeom>
              <a:avLst/>
              <a:gdLst>
                <a:gd name="T0" fmla="*/ 367 w 742"/>
                <a:gd name="T1" fmla="*/ 0 h 464"/>
                <a:gd name="T2" fmla="*/ 660 w 742"/>
                <a:gd name="T3" fmla="*/ 0 h 464"/>
                <a:gd name="T4" fmla="*/ 742 w 742"/>
                <a:gd name="T5" fmla="*/ 101 h 464"/>
                <a:gd name="T6" fmla="*/ 742 w 742"/>
                <a:gd name="T7" fmla="*/ 232 h 464"/>
                <a:gd name="T8" fmla="*/ 742 w 742"/>
                <a:gd name="T9" fmla="*/ 356 h 464"/>
                <a:gd name="T10" fmla="*/ 620 w 742"/>
                <a:gd name="T11" fmla="*/ 356 h 464"/>
                <a:gd name="T12" fmla="*/ 620 w 742"/>
                <a:gd name="T13" fmla="*/ 464 h 464"/>
                <a:gd name="T14" fmla="*/ 367 w 742"/>
                <a:gd name="T15" fmla="*/ 464 h 464"/>
                <a:gd name="T16" fmla="*/ 110 w 742"/>
                <a:gd name="T17" fmla="*/ 464 h 464"/>
                <a:gd name="T18" fmla="*/ 110 w 742"/>
                <a:gd name="T19" fmla="*/ 356 h 464"/>
                <a:gd name="T20" fmla="*/ 0 w 742"/>
                <a:gd name="T21" fmla="*/ 356 h 464"/>
                <a:gd name="T22" fmla="*/ 0 w 742"/>
                <a:gd name="T23" fmla="*/ 232 h 464"/>
                <a:gd name="T24" fmla="*/ 0 w 742"/>
                <a:gd name="T25" fmla="*/ 101 h 464"/>
                <a:gd name="T26" fmla="*/ 83 w 742"/>
                <a:gd name="T27" fmla="*/ 0 h 464"/>
                <a:gd name="T28" fmla="*/ 367 w 742"/>
                <a:gd name="T2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2" h="464">
                  <a:moveTo>
                    <a:pt x="367" y="0"/>
                  </a:moveTo>
                  <a:lnTo>
                    <a:pt x="660" y="0"/>
                  </a:lnTo>
                  <a:lnTo>
                    <a:pt x="742" y="101"/>
                  </a:lnTo>
                  <a:lnTo>
                    <a:pt x="742" y="232"/>
                  </a:lnTo>
                  <a:lnTo>
                    <a:pt x="742" y="356"/>
                  </a:lnTo>
                  <a:lnTo>
                    <a:pt x="620" y="356"/>
                  </a:lnTo>
                  <a:lnTo>
                    <a:pt x="620" y="464"/>
                  </a:lnTo>
                  <a:lnTo>
                    <a:pt x="367" y="464"/>
                  </a:lnTo>
                  <a:lnTo>
                    <a:pt x="110" y="464"/>
                  </a:lnTo>
                  <a:lnTo>
                    <a:pt x="110" y="356"/>
                  </a:lnTo>
                  <a:lnTo>
                    <a:pt x="0" y="356"/>
                  </a:lnTo>
                  <a:lnTo>
                    <a:pt x="0" y="232"/>
                  </a:lnTo>
                  <a:lnTo>
                    <a:pt x="0" y="101"/>
                  </a:lnTo>
                  <a:lnTo>
                    <a:pt x="83" y="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9" name="Freeform 95"/>
            <p:cNvSpPr>
              <a:spLocks noEditPoints="1"/>
            </p:cNvSpPr>
            <p:nvPr/>
          </p:nvSpPr>
          <p:spPr bwMode="auto">
            <a:xfrm>
              <a:off x="4849495" y="1701800"/>
              <a:ext cx="471170" cy="230505"/>
            </a:xfrm>
            <a:custGeom>
              <a:avLst/>
              <a:gdLst>
                <a:gd name="T0" fmla="*/ 0 w 742"/>
                <a:gd name="T1" fmla="*/ 0 h 363"/>
                <a:gd name="T2" fmla="*/ 123 w 742"/>
                <a:gd name="T3" fmla="*/ 0 h 363"/>
                <a:gd name="T4" fmla="*/ 585 w 742"/>
                <a:gd name="T5" fmla="*/ 0 h 363"/>
                <a:gd name="T6" fmla="*/ 742 w 742"/>
                <a:gd name="T7" fmla="*/ 0 h 363"/>
                <a:gd name="T8" fmla="*/ 0 w 742"/>
                <a:gd name="T9" fmla="*/ 0 h 363"/>
                <a:gd name="T10" fmla="*/ 568 w 742"/>
                <a:gd name="T11" fmla="*/ 0 h 363"/>
                <a:gd name="T12" fmla="*/ 568 w 742"/>
                <a:gd name="T13" fmla="*/ 124 h 363"/>
                <a:gd name="T14" fmla="*/ 0 w 742"/>
                <a:gd name="T15" fmla="*/ 124 h 363"/>
                <a:gd name="T16" fmla="*/ 568 w 742"/>
                <a:gd name="T17" fmla="*/ 0 h 363"/>
                <a:gd name="T18" fmla="*/ 149 w 742"/>
                <a:gd name="T19" fmla="*/ 255 h 363"/>
                <a:gd name="T20" fmla="*/ 149 w 742"/>
                <a:gd name="T21" fmla="*/ 273 h 363"/>
                <a:gd name="T22" fmla="*/ 149 w 742"/>
                <a:gd name="T23" fmla="*/ 341 h 363"/>
                <a:gd name="T24" fmla="*/ 149 w 742"/>
                <a:gd name="T25" fmla="*/ 363 h 363"/>
                <a:gd name="T26" fmla="*/ 149 w 742"/>
                <a:gd name="T27" fmla="*/ 255 h 363"/>
                <a:gd name="T28" fmla="*/ 581 w 742"/>
                <a:gd name="T29" fmla="*/ 255 h 363"/>
                <a:gd name="T30" fmla="*/ 581 w 742"/>
                <a:gd name="T31" fmla="*/ 273 h 363"/>
                <a:gd name="T32" fmla="*/ 581 w 742"/>
                <a:gd name="T33" fmla="*/ 341 h 363"/>
                <a:gd name="T34" fmla="*/ 581 w 742"/>
                <a:gd name="T35" fmla="*/ 363 h 363"/>
                <a:gd name="T36" fmla="*/ 581 w 742"/>
                <a:gd name="T37" fmla="*/ 255 h 363"/>
                <a:gd name="T38" fmla="*/ 524 w 742"/>
                <a:gd name="T39" fmla="*/ 221 h 363"/>
                <a:gd name="T40" fmla="*/ 524 w 742"/>
                <a:gd name="T41" fmla="*/ 124 h 363"/>
                <a:gd name="T42" fmla="*/ 581 w 742"/>
                <a:gd name="T43" fmla="*/ 255 h 363"/>
                <a:gd name="T44" fmla="*/ 620 w 742"/>
                <a:gd name="T45" fmla="*/ 255 h 363"/>
                <a:gd name="T46" fmla="*/ 568 w 742"/>
                <a:gd name="T47" fmla="*/ 124 h 363"/>
                <a:gd name="T48" fmla="*/ 524 w 742"/>
                <a:gd name="T49" fmla="*/ 221 h 363"/>
                <a:gd name="T50" fmla="*/ 524 w 742"/>
                <a:gd name="T51" fmla="*/ 221 h 363"/>
                <a:gd name="T52" fmla="*/ 524 w 742"/>
                <a:gd name="T53" fmla="*/ 221 h 363"/>
                <a:gd name="T54" fmla="*/ 577 w 742"/>
                <a:gd name="T55" fmla="*/ 285 h 363"/>
                <a:gd name="T56" fmla="*/ 153 w 742"/>
                <a:gd name="T57" fmla="*/ 285 h 363"/>
                <a:gd name="T58" fmla="*/ 206 w 742"/>
                <a:gd name="T59" fmla="*/ 221 h 363"/>
                <a:gd name="T60" fmla="*/ 206 w 742"/>
                <a:gd name="T61" fmla="*/ 124 h 363"/>
                <a:gd name="T62" fmla="*/ 149 w 742"/>
                <a:gd name="T63" fmla="*/ 255 h 363"/>
                <a:gd name="T64" fmla="*/ 110 w 742"/>
                <a:gd name="T65" fmla="*/ 255 h 363"/>
                <a:gd name="T66" fmla="*/ 162 w 742"/>
                <a:gd name="T67" fmla="*/ 124 h 363"/>
                <a:gd name="T68" fmla="*/ 524 w 742"/>
                <a:gd name="T69" fmla="*/ 221 h 363"/>
                <a:gd name="T70" fmla="*/ 695 w 742"/>
                <a:gd name="T71" fmla="*/ 19 h 363"/>
                <a:gd name="T72" fmla="*/ 712 w 742"/>
                <a:gd name="T73" fmla="*/ 19 h 363"/>
                <a:gd name="T74" fmla="*/ 712 w 742"/>
                <a:gd name="T75" fmla="*/ 68 h 363"/>
                <a:gd name="T76" fmla="*/ 695 w 742"/>
                <a:gd name="T77" fmla="*/ 68 h 363"/>
                <a:gd name="T78" fmla="*/ 695 w 742"/>
                <a:gd name="T79" fmla="*/ 19 h 363"/>
                <a:gd name="T80" fmla="*/ 206 w 742"/>
                <a:gd name="T81" fmla="*/ 221 h 363"/>
                <a:gd name="T82" fmla="*/ 258 w 742"/>
                <a:gd name="T83" fmla="*/ 221 h 363"/>
                <a:gd name="T84" fmla="*/ 459 w 742"/>
                <a:gd name="T85" fmla="*/ 221 h 363"/>
                <a:gd name="T86" fmla="*/ 524 w 742"/>
                <a:gd name="T87" fmla="*/ 221 h 363"/>
                <a:gd name="T88" fmla="*/ 206 w 742"/>
                <a:gd name="T89" fmla="*/ 22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2" h="363">
                  <a:moveTo>
                    <a:pt x="0" y="0"/>
                  </a:moveTo>
                  <a:lnTo>
                    <a:pt x="123" y="0"/>
                  </a:lnTo>
                  <a:lnTo>
                    <a:pt x="585" y="0"/>
                  </a:lnTo>
                  <a:lnTo>
                    <a:pt x="742" y="0"/>
                  </a:lnTo>
                  <a:lnTo>
                    <a:pt x="0" y="0"/>
                  </a:lnTo>
                  <a:close/>
                  <a:moveTo>
                    <a:pt x="568" y="0"/>
                  </a:moveTo>
                  <a:lnTo>
                    <a:pt x="568" y="124"/>
                  </a:lnTo>
                  <a:lnTo>
                    <a:pt x="0" y="124"/>
                  </a:lnTo>
                  <a:lnTo>
                    <a:pt x="568" y="0"/>
                  </a:lnTo>
                  <a:close/>
                  <a:moveTo>
                    <a:pt x="149" y="255"/>
                  </a:moveTo>
                  <a:lnTo>
                    <a:pt x="149" y="273"/>
                  </a:lnTo>
                  <a:lnTo>
                    <a:pt x="149" y="341"/>
                  </a:lnTo>
                  <a:lnTo>
                    <a:pt x="149" y="363"/>
                  </a:lnTo>
                  <a:lnTo>
                    <a:pt x="149" y="255"/>
                  </a:lnTo>
                  <a:close/>
                  <a:moveTo>
                    <a:pt x="581" y="255"/>
                  </a:moveTo>
                  <a:lnTo>
                    <a:pt x="581" y="273"/>
                  </a:lnTo>
                  <a:lnTo>
                    <a:pt x="581" y="341"/>
                  </a:lnTo>
                  <a:lnTo>
                    <a:pt x="581" y="363"/>
                  </a:lnTo>
                  <a:lnTo>
                    <a:pt x="581" y="255"/>
                  </a:lnTo>
                  <a:close/>
                  <a:moveTo>
                    <a:pt x="524" y="221"/>
                  </a:moveTo>
                  <a:lnTo>
                    <a:pt x="524" y="124"/>
                  </a:lnTo>
                  <a:lnTo>
                    <a:pt x="581" y="255"/>
                  </a:lnTo>
                  <a:lnTo>
                    <a:pt x="620" y="255"/>
                  </a:lnTo>
                  <a:lnTo>
                    <a:pt x="568" y="124"/>
                  </a:lnTo>
                  <a:lnTo>
                    <a:pt x="524" y="221"/>
                  </a:lnTo>
                  <a:close/>
                  <a:moveTo>
                    <a:pt x="524" y="221"/>
                  </a:moveTo>
                  <a:lnTo>
                    <a:pt x="524" y="221"/>
                  </a:lnTo>
                  <a:lnTo>
                    <a:pt x="577" y="285"/>
                  </a:lnTo>
                  <a:lnTo>
                    <a:pt x="153" y="285"/>
                  </a:lnTo>
                  <a:lnTo>
                    <a:pt x="206" y="221"/>
                  </a:lnTo>
                  <a:lnTo>
                    <a:pt x="206" y="124"/>
                  </a:lnTo>
                  <a:lnTo>
                    <a:pt x="149" y="255"/>
                  </a:lnTo>
                  <a:lnTo>
                    <a:pt x="110" y="255"/>
                  </a:lnTo>
                  <a:lnTo>
                    <a:pt x="162" y="124"/>
                  </a:lnTo>
                  <a:lnTo>
                    <a:pt x="524" y="221"/>
                  </a:lnTo>
                  <a:close/>
                  <a:moveTo>
                    <a:pt x="695" y="19"/>
                  </a:moveTo>
                  <a:lnTo>
                    <a:pt x="712" y="19"/>
                  </a:lnTo>
                  <a:lnTo>
                    <a:pt x="712" y="68"/>
                  </a:lnTo>
                  <a:lnTo>
                    <a:pt x="695" y="68"/>
                  </a:lnTo>
                  <a:lnTo>
                    <a:pt x="695" y="19"/>
                  </a:lnTo>
                  <a:close/>
                  <a:moveTo>
                    <a:pt x="206" y="221"/>
                  </a:moveTo>
                  <a:lnTo>
                    <a:pt x="258" y="221"/>
                  </a:lnTo>
                  <a:lnTo>
                    <a:pt x="459" y="221"/>
                  </a:lnTo>
                  <a:lnTo>
                    <a:pt x="524" y="221"/>
                  </a:lnTo>
                  <a:lnTo>
                    <a:pt x="206" y="22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0" name="Freeform 96"/>
            <p:cNvSpPr>
              <a:spLocks/>
            </p:cNvSpPr>
            <p:nvPr/>
          </p:nvSpPr>
          <p:spPr bwMode="auto">
            <a:xfrm>
              <a:off x="4849495" y="1637665"/>
              <a:ext cx="471170" cy="294640"/>
            </a:xfrm>
            <a:custGeom>
              <a:avLst/>
              <a:gdLst>
                <a:gd name="T0" fmla="*/ 367 w 742"/>
                <a:gd name="T1" fmla="*/ 0 h 464"/>
                <a:gd name="T2" fmla="*/ 660 w 742"/>
                <a:gd name="T3" fmla="*/ 0 h 464"/>
                <a:gd name="T4" fmla="*/ 742 w 742"/>
                <a:gd name="T5" fmla="*/ 101 h 464"/>
                <a:gd name="T6" fmla="*/ 742 w 742"/>
                <a:gd name="T7" fmla="*/ 232 h 464"/>
                <a:gd name="T8" fmla="*/ 742 w 742"/>
                <a:gd name="T9" fmla="*/ 356 h 464"/>
                <a:gd name="T10" fmla="*/ 620 w 742"/>
                <a:gd name="T11" fmla="*/ 356 h 464"/>
                <a:gd name="T12" fmla="*/ 620 w 742"/>
                <a:gd name="T13" fmla="*/ 464 h 464"/>
                <a:gd name="T14" fmla="*/ 367 w 742"/>
                <a:gd name="T15" fmla="*/ 464 h 464"/>
                <a:gd name="T16" fmla="*/ 110 w 742"/>
                <a:gd name="T17" fmla="*/ 464 h 464"/>
                <a:gd name="T18" fmla="*/ 110 w 742"/>
                <a:gd name="T19" fmla="*/ 356 h 464"/>
                <a:gd name="T20" fmla="*/ 0 w 742"/>
                <a:gd name="T21" fmla="*/ 356 h 464"/>
                <a:gd name="T22" fmla="*/ 0 w 742"/>
                <a:gd name="T23" fmla="*/ 232 h 464"/>
                <a:gd name="T24" fmla="*/ 0 w 742"/>
                <a:gd name="T25" fmla="*/ 101 h 464"/>
                <a:gd name="T26" fmla="*/ 83 w 742"/>
                <a:gd name="T27" fmla="*/ 0 h 464"/>
                <a:gd name="T28" fmla="*/ 367 w 742"/>
                <a:gd name="T2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2" h="464">
                  <a:moveTo>
                    <a:pt x="367" y="0"/>
                  </a:moveTo>
                  <a:lnTo>
                    <a:pt x="660" y="0"/>
                  </a:lnTo>
                  <a:lnTo>
                    <a:pt x="742" y="101"/>
                  </a:lnTo>
                  <a:lnTo>
                    <a:pt x="742" y="232"/>
                  </a:lnTo>
                  <a:lnTo>
                    <a:pt x="742" y="356"/>
                  </a:lnTo>
                  <a:lnTo>
                    <a:pt x="620" y="356"/>
                  </a:lnTo>
                  <a:lnTo>
                    <a:pt x="620" y="464"/>
                  </a:lnTo>
                  <a:lnTo>
                    <a:pt x="367" y="464"/>
                  </a:lnTo>
                  <a:lnTo>
                    <a:pt x="110" y="464"/>
                  </a:lnTo>
                  <a:lnTo>
                    <a:pt x="110" y="356"/>
                  </a:lnTo>
                  <a:lnTo>
                    <a:pt x="0" y="356"/>
                  </a:lnTo>
                  <a:lnTo>
                    <a:pt x="0" y="232"/>
                  </a:lnTo>
                  <a:lnTo>
                    <a:pt x="0" y="101"/>
                  </a:lnTo>
                  <a:lnTo>
                    <a:pt x="83" y="0"/>
                  </a:lnTo>
                  <a:lnTo>
                    <a:pt x="367" y="0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1" name="Freeform 97"/>
            <p:cNvSpPr>
              <a:spLocks noEditPoints="1"/>
            </p:cNvSpPr>
            <p:nvPr/>
          </p:nvSpPr>
          <p:spPr bwMode="auto">
            <a:xfrm>
              <a:off x="4849495" y="1701800"/>
              <a:ext cx="471170" cy="230505"/>
            </a:xfrm>
            <a:custGeom>
              <a:avLst/>
              <a:gdLst>
                <a:gd name="T0" fmla="*/ 0 w 742"/>
                <a:gd name="T1" fmla="*/ 0 h 363"/>
                <a:gd name="T2" fmla="*/ 123 w 742"/>
                <a:gd name="T3" fmla="*/ 0 h 363"/>
                <a:gd name="T4" fmla="*/ 585 w 742"/>
                <a:gd name="T5" fmla="*/ 0 h 363"/>
                <a:gd name="T6" fmla="*/ 742 w 742"/>
                <a:gd name="T7" fmla="*/ 0 h 363"/>
                <a:gd name="T8" fmla="*/ 0 w 742"/>
                <a:gd name="T9" fmla="*/ 0 h 363"/>
                <a:gd name="T10" fmla="*/ 568 w 742"/>
                <a:gd name="T11" fmla="*/ 0 h 363"/>
                <a:gd name="T12" fmla="*/ 568 w 742"/>
                <a:gd name="T13" fmla="*/ 124 h 363"/>
                <a:gd name="T14" fmla="*/ 0 w 742"/>
                <a:gd name="T15" fmla="*/ 124 h 363"/>
                <a:gd name="T16" fmla="*/ 149 w 742"/>
                <a:gd name="T17" fmla="*/ 255 h 363"/>
                <a:gd name="T18" fmla="*/ 149 w 742"/>
                <a:gd name="T19" fmla="*/ 273 h 363"/>
                <a:gd name="T20" fmla="*/ 149 w 742"/>
                <a:gd name="T21" fmla="*/ 341 h 363"/>
                <a:gd name="T22" fmla="*/ 149 w 742"/>
                <a:gd name="T23" fmla="*/ 363 h 363"/>
                <a:gd name="T24" fmla="*/ 149 w 742"/>
                <a:gd name="T25" fmla="*/ 255 h 363"/>
                <a:gd name="T26" fmla="*/ 581 w 742"/>
                <a:gd name="T27" fmla="*/ 255 h 363"/>
                <a:gd name="T28" fmla="*/ 581 w 742"/>
                <a:gd name="T29" fmla="*/ 273 h 363"/>
                <a:gd name="T30" fmla="*/ 581 w 742"/>
                <a:gd name="T31" fmla="*/ 341 h 363"/>
                <a:gd name="T32" fmla="*/ 581 w 742"/>
                <a:gd name="T33" fmla="*/ 363 h 363"/>
                <a:gd name="T34" fmla="*/ 581 w 742"/>
                <a:gd name="T35" fmla="*/ 255 h 363"/>
                <a:gd name="T36" fmla="*/ 524 w 742"/>
                <a:gd name="T37" fmla="*/ 221 h 363"/>
                <a:gd name="T38" fmla="*/ 524 w 742"/>
                <a:gd name="T39" fmla="*/ 124 h 363"/>
                <a:gd name="T40" fmla="*/ 581 w 742"/>
                <a:gd name="T41" fmla="*/ 255 h 363"/>
                <a:gd name="T42" fmla="*/ 620 w 742"/>
                <a:gd name="T43" fmla="*/ 255 h 363"/>
                <a:gd name="T44" fmla="*/ 568 w 742"/>
                <a:gd name="T45" fmla="*/ 124 h 363"/>
                <a:gd name="T46" fmla="*/ 524 w 742"/>
                <a:gd name="T47" fmla="*/ 221 h 363"/>
                <a:gd name="T48" fmla="*/ 524 w 742"/>
                <a:gd name="T49" fmla="*/ 221 h 363"/>
                <a:gd name="T50" fmla="*/ 577 w 742"/>
                <a:gd name="T51" fmla="*/ 285 h 363"/>
                <a:gd name="T52" fmla="*/ 153 w 742"/>
                <a:gd name="T53" fmla="*/ 285 h 363"/>
                <a:gd name="T54" fmla="*/ 206 w 742"/>
                <a:gd name="T55" fmla="*/ 221 h 363"/>
                <a:gd name="T56" fmla="*/ 206 w 742"/>
                <a:gd name="T57" fmla="*/ 124 h 363"/>
                <a:gd name="T58" fmla="*/ 149 w 742"/>
                <a:gd name="T59" fmla="*/ 255 h 363"/>
                <a:gd name="T60" fmla="*/ 110 w 742"/>
                <a:gd name="T61" fmla="*/ 255 h 363"/>
                <a:gd name="T62" fmla="*/ 162 w 742"/>
                <a:gd name="T63" fmla="*/ 124 h 363"/>
                <a:gd name="T64" fmla="*/ 695 w 742"/>
                <a:gd name="T65" fmla="*/ 19 h 363"/>
                <a:gd name="T66" fmla="*/ 712 w 742"/>
                <a:gd name="T67" fmla="*/ 19 h 363"/>
                <a:gd name="T68" fmla="*/ 712 w 742"/>
                <a:gd name="T69" fmla="*/ 68 h 363"/>
                <a:gd name="T70" fmla="*/ 695 w 742"/>
                <a:gd name="T71" fmla="*/ 68 h 363"/>
                <a:gd name="T72" fmla="*/ 695 w 742"/>
                <a:gd name="T73" fmla="*/ 19 h 363"/>
                <a:gd name="T74" fmla="*/ 206 w 742"/>
                <a:gd name="T75" fmla="*/ 221 h 363"/>
                <a:gd name="T76" fmla="*/ 258 w 742"/>
                <a:gd name="T77" fmla="*/ 221 h 363"/>
                <a:gd name="T78" fmla="*/ 459 w 742"/>
                <a:gd name="T79" fmla="*/ 221 h 363"/>
                <a:gd name="T80" fmla="*/ 524 w 742"/>
                <a:gd name="T81" fmla="*/ 22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363">
                  <a:moveTo>
                    <a:pt x="0" y="0"/>
                  </a:moveTo>
                  <a:lnTo>
                    <a:pt x="123" y="0"/>
                  </a:lnTo>
                  <a:lnTo>
                    <a:pt x="585" y="0"/>
                  </a:lnTo>
                  <a:lnTo>
                    <a:pt x="742" y="0"/>
                  </a:lnTo>
                  <a:lnTo>
                    <a:pt x="0" y="0"/>
                  </a:lnTo>
                  <a:moveTo>
                    <a:pt x="568" y="0"/>
                  </a:moveTo>
                  <a:lnTo>
                    <a:pt x="568" y="124"/>
                  </a:lnTo>
                  <a:lnTo>
                    <a:pt x="0" y="124"/>
                  </a:lnTo>
                  <a:moveTo>
                    <a:pt x="149" y="255"/>
                  </a:moveTo>
                  <a:lnTo>
                    <a:pt x="149" y="273"/>
                  </a:lnTo>
                  <a:lnTo>
                    <a:pt x="149" y="341"/>
                  </a:lnTo>
                  <a:lnTo>
                    <a:pt x="149" y="363"/>
                  </a:lnTo>
                  <a:lnTo>
                    <a:pt x="149" y="255"/>
                  </a:lnTo>
                  <a:moveTo>
                    <a:pt x="581" y="255"/>
                  </a:moveTo>
                  <a:lnTo>
                    <a:pt x="581" y="273"/>
                  </a:lnTo>
                  <a:lnTo>
                    <a:pt x="581" y="341"/>
                  </a:lnTo>
                  <a:lnTo>
                    <a:pt x="581" y="363"/>
                  </a:lnTo>
                  <a:lnTo>
                    <a:pt x="581" y="255"/>
                  </a:lnTo>
                  <a:moveTo>
                    <a:pt x="524" y="221"/>
                  </a:moveTo>
                  <a:lnTo>
                    <a:pt x="524" y="124"/>
                  </a:lnTo>
                  <a:lnTo>
                    <a:pt x="581" y="255"/>
                  </a:lnTo>
                  <a:lnTo>
                    <a:pt x="620" y="255"/>
                  </a:lnTo>
                  <a:lnTo>
                    <a:pt x="568" y="124"/>
                  </a:lnTo>
                  <a:moveTo>
                    <a:pt x="524" y="221"/>
                  </a:moveTo>
                  <a:lnTo>
                    <a:pt x="524" y="221"/>
                  </a:lnTo>
                  <a:lnTo>
                    <a:pt x="577" y="285"/>
                  </a:lnTo>
                  <a:lnTo>
                    <a:pt x="153" y="285"/>
                  </a:lnTo>
                  <a:lnTo>
                    <a:pt x="206" y="221"/>
                  </a:lnTo>
                  <a:lnTo>
                    <a:pt x="206" y="124"/>
                  </a:lnTo>
                  <a:lnTo>
                    <a:pt x="149" y="255"/>
                  </a:lnTo>
                  <a:lnTo>
                    <a:pt x="110" y="255"/>
                  </a:lnTo>
                  <a:lnTo>
                    <a:pt x="162" y="124"/>
                  </a:lnTo>
                  <a:moveTo>
                    <a:pt x="695" y="19"/>
                  </a:moveTo>
                  <a:lnTo>
                    <a:pt x="712" y="19"/>
                  </a:lnTo>
                  <a:lnTo>
                    <a:pt x="712" y="68"/>
                  </a:lnTo>
                  <a:lnTo>
                    <a:pt x="695" y="68"/>
                  </a:lnTo>
                  <a:lnTo>
                    <a:pt x="695" y="19"/>
                  </a:lnTo>
                  <a:moveTo>
                    <a:pt x="206" y="221"/>
                  </a:moveTo>
                  <a:lnTo>
                    <a:pt x="258" y="221"/>
                  </a:lnTo>
                  <a:lnTo>
                    <a:pt x="459" y="221"/>
                  </a:lnTo>
                  <a:lnTo>
                    <a:pt x="524" y="221"/>
                  </a:lnTo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2" name="Freeform 98"/>
            <p:cNvSpPr>
              <a:spLocks/>
            </p:cNvSpPr>
            <p:nvPr/>
          </p:nvSpPr>
          <p:spPr bwMode="auto">
            <a:xfrm>
              <a:off x="75565" y="1622425"/>
              <a:ext cx="471170" cy="295275"/>
            </a:xfrm>
            <a:custGeom>
              <a:avLst/>
              <a:gdLst>
                <a:gd name="T0" fmla="*/ 367 w 742"/>
                <a:gd name="T1" fmla="*/ 0 h 465"/>
                <a:gd name="T2" fmla="*/ 659 w 742"/>
                <a:gd name="T3" fmla="*/ 0 h 465"/>
                <a:gd name="T4" fmla="*/ 742 w 742"/>
                <a:gd name="T5" fmla="*/ 101 h 465"/>
                <a:gd name="T6" fmla="*/ 742 w 742"/>
                <a:gd name="T7" fmla="*/ 233 h 465"/>
                <a:gd name="T8" fmla="*/ 742 w 742"/>
                <a:gd name="T9" fmla="*/ 357 h 465"/>
                <a:gd name="T10" fmla="*/ 620 w 742"/>
                <a:gd name="T11" fmla="*/ 357 h 465"/>
                <a:gd name="T12" fmla="*/ 620 w 742"/>
                <a:gd name="T13" fmla="*/ 465 h 465"/>
                <a:gd name="T14" fmla="*/ 367 w 742"/>
                <a:gd name="T15" fmla="*/ 465 h 465"/>
                <a:gd name="T16" fmla="*/ 109 w 742"/>
                <a:gd name="T17" fmla="*/ 465 h 465"/>
                <a:gd name="T18" fmla="*/ 109 w 742"/>
                <a:gd name="T19" fmla="*/ 357 h 465"/>
                <a:gd name="T20" fmla="*/ 0 w 742"/>
                <a:gd name="T21" fmla="*/ 357 h 465"/>
                <a:gd name="T22" fmla="*/ 0 w 742"/>
                <a:gd name="T23" fmla="*/ 233 h 465"/>
                <a:gd name="T24" fmla="*/ 0 w 742"/>
                <a:gd name="T25" fmla="*/ 101 h 465"/>
                <a:gd name="T26" fmla="*/ 83 w 742"/>
                <a:gd name="T27" fmla="*/ 0 h 465"/>
                <a:gd name="T28" fmla="*/ 367 w 742"/>
                <a:gd name="T2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2" h="465">
                  <a:moveTo>
                    <a:pt x="367" y="0"/>
                  </a:moveTo>
                  <a:lnTo>
                    <a:pt x="659" y="0"/>
                  </a:lnTo>
                  <a:lnTo>
                    <a:pt x="742" y="101"/>
                  </a:lnTo>
                  <a:lnTo>
                    <a:pt x="742" y="233"/>
                  </a:lnTo>
                  <a:lnTo>
                    <a:pt x="742" y="357"/>
                  </a:lnTo>
                  <a:lnTo>
                    <a:pt x="620" y="357"/>
                  </a:lnTo>
                  <a:lnTo>
                    <a:pt x="620" y="465"/>
                  </a:lnTo>
                  <a:lnTo>
                    <a:pt x="367" y="465"/>
                  </a:lnTo>
                  <a:lnTo>
                    <a:pt x="109" y="465"/>
                  </a:lnTo>
                  <a:lnTo>
                    <a:pt x="109" y="357"/>
                  </a:lnTo>
                  <a:lnTo>
                    <a:pt x="0" y="357"/>
                  </a:lnTo>
                  <a:lnTo>
                    <a:pt x="0" y="233"/>
                  </a:lnTo>
                  <a:lnTo>
                    <a:pt x="0" y="101"/>
                  </a:lnTo>
                  <a:lnTo>
                    <a:pt x="83" y="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3" name="Freeform 99"/>
            <p:cNvSpPr>
              <a:spLocks noEditPoints="1"/>
            </p:cNvSpPr>
            <p:nvPr/>
          </p:nvSpPr>
          <p:spPr bwMode="auto">
            <a:xfrm>
              <a:off x="75565" y="1686560"/>
              <a:ext cx="471170" cy="231140"/>
            </a:xfrm>
            <a:custGeom>
              <a:avLst/>
              <a:gdLst>
                <a:gd name="T0" fmla="*/ 0 w 742"/>
                <a:gd name="T1" fmla="*/ 0 h 364"/>
                <a:gd name="T2" fmla="*/ 122 w 742"/>
                <a:gd name="T3" fmla="*/ 0 h 364"/>
                <a:gd name="T4" fmla="*/ 585 w 742"/>
                <a:gd name="T5" fmla="*/ 0 h 364"/>
                <a:gd name="T6" fmla="*/ 742 w 742"/>
                <a:gd name="T7" fmla="*/ 0 h 364"/>
                <a:gd name="T8" fmla="*/ 0 w 742"/>
                <a:gd name="T9" fmla="*/ 0 h 364"/>
                <a:gd name="T10" fmla="*/ 567 w 742"/>
                <a:gd name="T11" fmla="*/ 0 h 364"/>
                <a:gd name="T12" fmla="*/ 567 w 742"/>
                <a:gd name="T13" fmla="*/ 124 h 364"/>
                <a:gd name="T14" fmla="*/ 0 w 742"/>
                <a:gd name="T15" fmla="*/ 124 h 364"/>
                <a:gd name="T16" fmla="*/ 567 w 742"/>
                <a:gd name="T17" fmla="*/ 0 h 364"/>
                <a:gd name="T18" fmla="*/ 148 w 742"/>
                <a:gd name="T19" fmla="*/ 256 h 364"/>
                <a:gd name="T20" fmla="*/ 148 w 742"/>
                <a:gd name="T21" fmla="*/ 274 h 364"/>
                <a:gd name="T22" fmla="*/ 148 w 742"/>
                <a:gd name="T23" fmla="*/ 342 h 364"/>
                <a:gd name="T24" fmla="*/ 148 w 742"/>
                <a:gd name="T25" fmla="*/ 364 h 364"/>
                <a:gd name="T26" fmla="*/ 148 w 742"/>
                <a:gd name="T27" fmla="*/ 256 h 364"/>
                <a:gd name="T28" fmla="*/ 580 w 742"/>
                <a:gd name="T29" fmla="*/ 256 h 364"/>
                <a:gd name="T30" fmla="*/ 580 w 742"/>
                <a:gd name="T31" fmla="*/ 274 h 364"/>
                <a:gd name="T32" fmla="*/ 580 w 742"/>
                <a:gd name="T33" fmla="*/ 342 h 364"/>
                <a:gd name="T34" fmla="*/ 580 w 742"/>
                <a:gd name="T35" fmla="*/ 364 h 364"/>
                <a:gd name="T36" fmla="*/ 580 w 742"/>
                <a:gd name="T37" fmla="*/ 256 h 364"/>
                <a:gd name="T38" fmla="*/ 524 w 742"/>
                <a:gd name="T39" fmla="*/ 222 h 364"/>
                <a:gd name="T40" fmla="*/ 524 w 742"/>
                <a:gd name="T41" fmla="*/ 124 h 364"/>
                <a:gd name="T42" fmla="*/ 580 w 742"/>
                <a:gd name="T43" fmla="*/ 256 h 364"/>
                <a:gd name="T44" fmla="*/ 620 w 742"/>
                <a:gd name="T45" fmla="*/ 256 h 364"/>
                <a:gd name="T46" fmla="*/ 567 w 742"/>
                <a:gd name="T47" fmla="*/ 124 h 364"/>
                <a:gd name="T48" fmla="*/ 524 w 742"/>
                <a:gd name="T49" fmla="*/ 222 h 364"/>
                <a:gd name="T50" fmla="*/ 524 w 742"/>
                <a:gd name="T51" fmla="*/ 222 h 364"/>
                <a:gd name="T52" fmla="*/ 524 w 742"/>
                <a:gd name="T53" fmla="*/ 222 h 364"/>
                <a:gd name="T54" fmla="*/ 576 w 742"/>
                <a:gd name="T55" fmla="*/ 285 h 364"/>
                <a:gd name="T56" fmla="*/ 153 w 742"/>
                <a:gd name="T57" fmla="*/ 285 h 364"/>
                <a:gd name="T58" fmla="*/ 205 w 742"/>
                <a:gd name="T59" fmla="*/ 222 h 364"/>
                <a:gd name="T60" fmla="*/ 205 w 742"/>
                <a:gd name="T61" fmla="*/ 124 h 364"/>
                <a:gd name="T62" fmla="*/ 148 w 742"/>
                <a:gd name="T63" fmla="*/ 256 h 364"/>
                <a:gd name="T64" fmla="*/ 109 w 742"/>
                <a:gd name="T65" fmla="*/ 256 h 364"/>
                <a:gd name="T66" fmla="*/ 161 w 742"/>
                <a:gd name="T67" fmla="*/ 124 h 364"/>
                <a:gd name="T68" fmla="*/ 524 w 742"/>
                <a:gd name="T69" fmla="*/ 222 h 364"/>
                <a:gd name="T70" fmla="*/ 694 w 742"/>
                <a:gd name="T71" fmla="*/ 19 h 364"/>
                <a:gd name="T72" fmla="*/ 711 w 742"/>
                <a:gd name="T73" fmla="*/ 19 h 364"/>
                <a:gd name="T74" fmla="*/ 711 w 742"/>
                <a:gd name="T75" fmla="*/ 68 h 364"/>
                <a:gd name="T76" fmla="*/ 694 w 742"/>
                <a:gd name="T77" fmla="*/ 68 h 364"/>
                <a:gd name="T78" fmla="*/ 694 w 742"/>
                <a:gd name="T79" fmla="*/ 19 h 364"/>
                <a:gd name="T80" fmla="*/ 205 w 742"/>
                <a:gd name="T81" fmla="*/ 222 h 364"/>
                <a:gd name="T82" fmla="*/ 258 w 742"/>
                <a:gd name="T83" fmla="*/ 222 h 364"/>
                <a:gd name="T84" fmla="*/ 458 w 742"/>
                <a:gd name="T85" fmla="*/ 222 h 364"/>
                <a:gd name="T86" fmla="*/ 524 w 742"/>
                <a:gd name="T87" fmla="*/ 222 h 364"/>
                <a:gd name="T88" fmla="*/ 205 w 742"/>
                <a:gd name="T89" fmla="*/ 22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2" h="364">
                  <a:moveTo>
                    <a:pt x="0" y="0"/>
                  </a:moveTo>
                  <a:lnTo>
                    <a:pt x="122" y="0"/>
                  </a:lnTo>
                  <a:lnTo>
                    <a:pt x="585" y="0"/>
                  </a:lnTo>
                  <a:lnTo>
                    <a:pt x="742" y="0"/>
                  </a:lnTo>
                  <a:lnTo>
                    <a:pt x="0" y="0"/>
                  </a:lnTo>
                  <a:close/>
                  <a:moveTo>
                    <a:pt x="567" y="0"/>
                  </a:moveTo>
                  <a:lnTo>
                    <a:pt x="567" y="124"/>
                  </a:lnTo>
                  <a:lnTo>
                    <a:pt x="0" y="124"/>
                  </a:lnTo>
                  <a:lnTo>
                    <a:pt x="567" y="0"/>
                  </a:lnTo>
                  <a:close/>
                  <a:moveTo>
                    <a:pt x="148" y="256"/>
                  </a:moveTo>
                  <a:lnTo>
                    <a:pt x="148" y="274"/>
                  </a:lnTo>
                  <a:lnTo>
                    <a:pt x="148" y="342"/>
                  </a:lnTo>
                  <a:lnTo>
                    <a:pt x="148" y="364"/>
                  </a:lnTo>
                  <a:lnTo>
                    <a:pt x="148" y="256"/>
                  </a:lnTo>
                  <a:close/>
                  <a:moveTo>
                    <a:pt x="580" y="256"/>
                  </a:moveTo>
                  <a:lnTo>
                    <a:pt x="580" y="274"/>
                  </a:lnTo>
                  <a:lnTo>
                    <a:pt x="580" y="342"/>
                  </a:lnTo>
                  <a:lnTo>
                    <a:pt x="580" y="364"/>
                  </a:lnTo>
                  <a:lnTo>
                    <a:pt x="580" y="256"/>
                  </a:lnTo>
                  <a:close/>
                  <a:moveTo>
                    <a:pt x="524" y="222"/>
                  </a:moveTo>
                  <a:lnTo>
                    <a:pt x="524" y="124"/>
                  </a:lnTo>
                  <a:lnTo>
                    <a:pt x="580" y="256"/>
                  </a:lnTo>
                  <a:lnTo>
                    <a:pt x="620" y="256"/>
                  </a:lnTo>
                  <a:lnTo>
                    <a:pt x="567" y="124"/>
                  </a:lnTo>
                  <a:lnTo>
                    <a:pt x="524" y="222"/>
                  </a:lnTo>
                  <a:close/>
                  <a:moveTo>
                    <a:pt x="524" y="222"/>
                  </a:moveTo>
                  <a:lnTo>
                    <a:pt x="524" y="222"/>
                  </a:lnTo>
                  <a:lnTo>
                    <a:pt x="576" y="285"/>
                  </a:lnTo>
                  <a:lnTo>
                    <a:pt x="153" y="285"/>
                  </a:lnTo>
                  <a:lnTo>
                    <a:pt x="205" y="222"/>
                  </a:lnTo>
                  <a:lnTo>
                    <a:pt x="205" y="124"/>
                  </a:lnTo>
                  <a:lnTo>
                    <a:pt x="148" y="256"/>
                  </a:lnTo>
                  <a:lnTo>
                    <a:pt x="109" y="256"/>
                  </a:lnTo>
                  <a:lnTo>
                    <a:pt x="161" y="124"/>
                  </a:lnTo>
                  <a:lnTo>
                    <a:pt x="524" y="222"/>
                  </a:lnTo>
                  <a:close/>
                  <a:moveTo>
                    <a:pt x="694" y="19"/>
                  </a:moveTo>
                  <a:lnTo>
                    <a:pt x="711" y="19"/>
                  </a:lnTo>
                  <a:lnTo>
                    <a:pt x="711" y="68"/>
                  </a:lnTo>
                  <a:lnTo>
                    <a:pt x="694" y="68"/>
                  </a:lnTo>
                  <a:lnTo>
                    <a:pt x="694" y="19"/>
                  </a:lnTo>
                  <a:close/>
                  <a:moveTo>
                    <a:pt x="205" y="222"/>
                  </a:moveTo>
                  <a:lnTo>
                    <a:pt x="258" y="222"/>
                  </a:lnTo>
                  <a:lnTo>
                    <a:pt x="458" y="222"/>
                  </a:lnTo>
                  <a:lnTo>
                    <a:pt x="524" y="222"/>
                  </a:lnTo>
                  <a:lnTo>
                    <a:pt x="205" y="22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4" name="Freeform 100"/>
            <p:cNvSpPr>
              <a:spLocks/>
            </p:cNvSpPr>
            <p:nvPr/>
          </p:nvSpPr>
          <p:spPr bwMode="auto">
            <a:xfrm>
              <a:off x="75565" y="1622425"/>
              <a:ext cx="471170" cy="295275"/>
            </a:xfrm>
            <a:custGeom>
              <a:avLst/>
              <a:gdLst>
                <a:gd name="T0" fmla="*/ 367 w 742"/>
                <a:gd name="T1" fmla="*/ 0 h 465"/>
                <a:gd name="T2" fmla="*/ 659 w 742"/>
                <a:gd name="T3" fmla="*/ 0 h 465"/>
                <a:gd name="T4" fmla="*/ 742 w 742"/>
                <a:gd name="T5" fmla="*/ 101 h 465"/>
                <a:gd name="T6" fmla="*/ 742 w 742"/>
                <a:gd name="T7" fmla="*/ 233 h 465"/>
                <a:gd name="T8" fmla="*/ 742 w 742"/>
                <a:gd name="T9" fmla="*/ 357 h 465"/>
                <a:gd name="T10" fmla="*/ 620 w 742"/>
                <a:gd name="T11" fmla="*/ 357 h 465"/>
                <a:gd name="T12" fmla="*/ 620 w 742"/>
                <a:gd name="T13" fmla="*/ 465 h 465"/>
                <a:gd name="T14" fmla="*/ 367 w 742"/>
                <a:gd name="T15" fmla="*/ 465 h 465"/>
                <a:gd name="T16" fmla="*/ 109 w 742"/>
                <a:gd name="T17" fmla="*/ 465 h 465"/>
                <a:gd name="T18" fmla="*/ 109 w 742"/>
                <a:gd name="T19" fmla="*/ 357 h 465"/>
                <a:gd name="T20" fmla="*/ 0 w 742"/>
                <a:gd name="T21" fmla="*/ 357 h 465"/>
                <a:gd name="T22" fmla="*/ 0 w 742"/>
                <a:gd name="T23" fmla="*/ 233 h 465"/>
                <a:gd name="T24" fmla="*/ 0 w 742"/>
                <a:gd name="T25" fmla="*/ 101 h 465"/>
                <a:gd name="T26" fmla="*/ 83 w 742"/>
                <a:gd name="T27" fmla="*/ 0 h 465"/>
                <a:gd name="T28" fmla="*/ 367 w 742"/>
                <a:gd name="T2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2" h="465">
                  <a:moveTo>
                    <a:pt x="367" y="0"/>
                  </a:moveTo>
                  <a:lnTo>
                    <a:pt x="659" y="0"/>
                  </a:lnTo>
                  <a:lnTo>
                    <a:pt x="742" y="101"/>
                  </a:lnTo>
                  <a:lnTo>
                    <a:pt x="742" y="233"/>
                  </a:lnTo>
                  <a:lnTo>
                    <a:pt x="742" y="357"/>
                  </a:lnTo>
                  <a:lnTo>
                    <a:pt x="620" y="357"/>
                  </a:lnTo>
                  <a:lnTo>
                    <a:pt x="620" y="465"/>
                  </a:lnTo>
                  <a:lnTo>
                    <a:pt x="367" y="465"/>
                  </a:lnTo>
                  <a:lnTo>
                    <a:pt x="109" y="465"/>
                  </a:lnTo>
                  <a:lnTo>
                    <a:pt x="109" y="357"/>
                  </a:lnTo>
                  <a:lnTo>
                    <a:pt x="0" y="357"/>
                  </a:lnTo>
                  <a:lnTo>
                    <a:pt x="0" y="233"/>
                  </a:lnTo>
                  <a:lnTo>
                    <a:pt x="0" y="101"/>
                  </a:lnTo>
                  <a:lnTo>
                    <a:pt x="83" y="0"/>
                  </a:lnTo>
                  <a:lnTo>
                    <a:pt x="367" y="0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5" name="Freeform 101"/>
            <p:cNvSpPr>
              <a:spLocks noEditPoints="1"/>
            </p:cNvSpPr>
            <p:nvPr/>
          </p:nvSpPr>
          <p:spPr bwMode="auto">
            <a:xfrm>
              <a:off x="75565" y="1686560"/>
              <a:ext cx="471170" cy="231140"/>
            </a:xfrm>
            <a:custGeom>
              <a:avLst/>
              <a:gdLst>
                <a:gd name="T0" fmla="*/ 0 w 742"/>
                <a:gd name="T1" fmla="*/ 0 h 364"/>
                <a:gd name="T2" fmla="*/ 122 w 742"/>
                <a:gd name="T3" fmla="*/ 0 h 364"/>
                <a:gd name="T4" fmla="*/ 585 w 742"/>
                <a:gd name="T5" fmla="*/ 0 h 364"/>
                <a:gd name="T6" fmla="*/ 742 w 742"/>
                <a:gd name="T7" fmla="*/ 0 h 364"/>
                <a:gd name="T8" fmla="*/ 0 w 742"/>
                <a:gd name="T9" fmla="*/ 0 h 364"/>
                <a:gd name="T10" fmla="*/ 567 w 742"/>
                <a:gd name="T11" fmla="*/ 0 h 364"/>
                <a:gd name="T12" fmla="*/ 567 w 742"/>
                <a:gd name="T13" fmla="*/ 124 h 364"/>
                <a:gd name="T14" fmla="*/ 0 w 742"/>
                <a:gd name="T15" fmla="*/ 124 h 364"/>
                <a:gd name="T16" fmla="*/ 148 w 742"/>
                <a:gd name="T17" fmla="*/ 256 h 364"/>
                <a:gd name="T18" fmla="*/ 148 w 742"/>
                <a:gd name="T19" fmla="*/ 274 h 364"/>
                <a:gd name="T20" fmla="*/ 148 w 742"/>
                <a:gd name="T21" fmla="*/ 342 h 364"/>
                <a:gd name="T22" fmla="*/ 148 w 742"/>
                <a:gd name="T23" fmla="*/ 364 h 364"/>
                <a:gd name="T24" fmla="*/ 148 w 742"/>
                <a:gd name="T25" fmla="*/ 256 h 364"/>
                <a:gd name="T26" fmla="*/ 580 w 742"/>
                <a:gd name="T27" fmla="*/ 256 h 364"/>
                <a:gd name="T28" fmla="*/ 580 w 742"/>
                <a:gd name="T29" fmla="*/ 274 h 364"/>
                <a:gd name="T30" fmla="*/ 580 w 742"/>
                <a:gd name="T31" fmla="*/ 342 h 364"/>
                <a:gd name="T32" fmla="*/ 580 w 742"/>
                <a:gd name="T33" fmla="*/ 364 h 364"/>
                <a:gd name="T34" fmla="*/ 580 w 742"/>
                <a:gd name="T35" fmla="*/ 256 h 364"/>
                <a:gd name="T36" fmla="*/ 524 w 742"/>
                <a:gd name="T37" fmla="*/ 222 h 364"/>
                <a:gd name="T38" fmla="*/ 524 w 742"/>
                <a:gd name="T39" fmla="*/ 124 h 364"/>
                <a:gd name="T40" fmla="*/ 580 w 742"/>
                <a:gd name="T41" fmla="*/ 256 h 364"/>
                <a:gd name="T42" fmla="*/ 620 w 742"/>
                <a:gd name="T43" fmla="*/ 256 h 364"/>
                <a:gd name="T44" fmla="*/ 567 w 742"/>
                <a:gd name="T45" fmla="*/ 124 h 364"/>
                <a:gd name="T46" fmla="*/ 524 w 742"/>
                <a:gd name="T47" fmla="*/ 222 h 364"/>
                <a:gd name="T48" fmla="*/ 524 w 742"/>
                <a:gd name="T49" fmla="*/ 222 h 364"/>
                <a:gd name="T50" fmla="*/ 576 w 742"/>
                <a:gd name="T51" fmla="*/ 285 h 364"/>
                <a:gd name="T52" fmla="*/ 153 w 742"/>
                <a:gd name="T53" fmla="*/ 285 h 364"/>
                <a:gd name="T54" fmla="*/ 205 w 742"/>
                <a:gd name="T55" fmla="*/ 222 h 364"/>
                <a:gd name="T56" fmla="*/ 205 w 742"/>
                <a:gd name="T57" fmla="*/ 124 h 364"/>
                <a:gd name="T58" fmla="*/ 148 w 742"/>
                <a:gd name="T59" fmla="*/ 256 h 364"/>
                <a:gd name="T60" fmla="*/ 109 w 742"/>
                <a:gd name="T61" fmla="*/ 256 h 364"/>
                <a:gd name="T62" fmla="*/ 161 w 742"/>
                <a:gd name="T63" fmla="*/ 124 h 364"/>
                <a:gd name="T64" fmla="*/ 694 w 742"/>
                <a:gd name="T65" fmla="*/ 19 h 364"/>
                <a:gd name="T66" fmla="*/ 711 w 742"/>
                <a:gd name="T67" fmla="*/ 19 h 364"/>
                <a:gd name="T68" fmla="*/ 711 w 742"/>
                <a:gd name="T69" fmla="*/ 68 h 364"/>
                <a:gd name="T70" fmla="*/ 694 w 742"/>
                <a:gd name="T71" fmla="*/ 68 h 364"/>
                <a:gd name="T72" fmla="*/ 694 w 742"/>
                <a:gd name="T73" fmla="*/ 19 h 364"/>
                <a:gd name="T74" fmla="*/ 205 w 742"/>
                <a:gd name="T75" fmla="*/ 222 h 364"/>
                <a:gd name="T76" fmla="*/ 258 w 742"/>
                <a:gd name="T77" fmla="*/ 222 h 364"/>
                <a:gd name="T78" fmla="*/ 458 w 742"/>
                <a:gd name="T79" fmla="*/ 222 h 364"/>
                <a:gd name="T80" fmla="*/ 524 w 742"/>
                <a:gd name="T81" fmla="*/ 22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364">
                  <a:moveTo>
                    <a:pt x="0" y="0"/>
                  </a:moveTo>
                  <a:lnTo>
                    <a:pt x="122" y="0"/>
                  </a:lnTo>
                  <a:lnTo>
                    <a:pt x="585" y="0"/>
                  </a:lnTo>
                  <a:lnTo>
                    <a:pt x="742" y="0"/>
                  </a:lnTo>
                  <a:lnTo>
                    <a:pt x="0" y="0"/>
                  </a:lnTo>
                  <a:moveTo>
                    <a:pt x="567" y="0"/>
                  </a:moveTo>
                  <a:lnTo>
                    <a:pt x="567" y="124"/>
                  </a:lnTo>
                  <a:lnTo>
                    <a:pt x="0" y="124"/>
                  </a:lnTo>
                  <a:moveTo>
                    <a:pt x="148" y="256"/>
                  </a:moveTo>
                  <a:lnTo>
                    <a:pt x="148" y="274"/>
                  </a:lnTo>
                  <a:lnTo>
                    <a:pt x="148" y="342"/>
                  </a:lnTo>
                  <a:lnTo>
                    <a:pt x="148" y="364"/>
                  </a:lnTo>
                  <a:lnTo>
                    <a:pt x="148" y="256"/>
                  </a:lnTo>
                  <a:moveTo>
                    <a:pt x="580" y="256"/>
                  </a:moveTo>
                  <a:lnTo>
                    <a:pt x="580" y="274"/>
                  </a:lnTo>
                  <a:lnTo>
                    <a:pt x="580" y="342"/>
                  </a:lnTo>
                  <a:lnTo>
                    <a:pt x="580" y="364"/>
                  </a:lnTo>
                  <a:lnTo>
                    <a:pt x="580" y="256"/>
                  </a:lnTo>
                  <a:moveTo>
                    <a:pt x="524" y="222"/>
                  </a:moveTo>
                  <a:lnTo>
                    <a:pt x="524" y="124"/>
                  </a:lnTo>
                  <a:lnTo>
                    <a:pt x="580" y="256"/>
                  </a:lnTo>
                  <a:lnTo>
                    <a:pt x="620" y="256"/>
                  </a:lnTo>
                  <a:lnTo>
                    <a:pt x="567" y="124"/>
                  </a:lnTo>
                  <a:moveTo>
                    <a:pt x="524" y="222"/>
                  </a:moveTo>
                  <a:lnTo>
                    <a:pt x="524" y="222"/>
                  </a:lnTo>
                  <a:lnTo>
                    <a:pt x="576" y="285"/>
                  </a:lnTo>
                  <a:lnTo>
                    <a:pt x="153" y="285"/>
                  </a:lnTo>
                  <a:lnTo>
                    <a:pt x="205" y="222"/>
                  </a:lnTo>
                  <a:lnTo>
                    <a:pt x="205" y="124"/>
                  </a:lnTo>
                  <a:lnTo>
                    <a:pt x="148" y="256"/>
                  </a:lnTo>
                  <a:lnTo>
                    <a:pt x="109" y="256"/>
                  </a:lnTo>
                  <a:lnTo>
                    <a:pt x="161" y="124"/>
                  </a:lnTo>
                  <a:moveTo>
                    <a:pt x="694" y="19"/>
                  </a:moveTo>
                  <a:lnTo>
                    <a:pt x="711" y="19"/>
                  </a:lnTo>
                  <a:lnTo>
                    <a:pt x="711" y="68"/>
                  </a:lnTo>
                  <a:lnTo>
                    <a:pt x="694" y="68"/>
                  </a:lnTo>
                  <a:lnTo>
                    <a:pt x="694" y="19"/>
                  </a:lnTo>
                  <a:moveTo>
                    <a:pt x="205" y="222"/>
                  </a:moveTo>
                  <a:lnTo>
                    <a:pt x="258" y="222"/>
                  </a:lnTo>
                  <a:lnTo>
                    <a:pt x="458" y="222"/>
                  </a:lnTo>
                  <a:lnTo>
                    <a:pt x="524" y="222"/>
                  </a:lnTo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396" name="Picture 10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070" y="1025525"/>
              <a:ext cx="249555" cy="40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7" name="Picture 10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070" y="1025525"/>
              <a:ext cx="249555" cy="40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Freeform 104"/>
            <p:cNvSpPr>
              <a:spLocks/>
            </p:cNvSpPr>
            <p:nvPr/>
          </p:nvSpPr>
          <p:spPr bwMode="auto">
            <a:xfrm>
              <a:off x="4961890" y="982345"/>
              <a:ext cx="241935" cy="394335"/>
            </a:xfrm>
            <a:custGeom>
              <a:avLst/>
              <a:gdLst>
                <a:gd name="T0" fmla="*/ 0 w 381"/>
                <a:gd name="T1" fmla="*/ 518 h 621"/>
                <a:gd name="T2" fmla="*/ 0 w 381"/>
                <a:gd name="T3" fmla="*/ 80 h 621"/>
                <a:gd name="T4" fmla="*/ 29 w 381"/>
                <a:gd name="T5" fmla="*/ 80 h 621"/>
                <a:gd name="T6" fmla="*/ 29 w 381"/>
                <a:gd name="T7" fmla="*/ 41 h 621"/>
                <a:gd name="T8" fmla="*/ 61 w 381"/>
                <a:gd name="T9" fmla="*/ 41 h 621"/>
                <a:gd name="T10" fmla="*/ 61 w 381"/>
                <a:gd name="T11" fmla="*/ 0 h 621"/>
                <a:gd name="T12" fmla="*/ 381 w 381"/>
                <a:gd name="T13" fmla="*/ 0 h 621"/>
                <a:gd name="T14" fmla="*/ 381 w 381"/>
                <a:gd name="T15" fmla="*/ 541 h 621"/>
                <a:gd name="T16" fmla="*/ 351 w 381"/>
                <a:gd name="T17" fmla="*/ 541 h 621"/>
                <a:gd name="T18" fmla="*/ 351 w 381"/>
                <a:gd name="T19" fmla="*/ 581 h 621"/>
                <a:gd name="T20" fmla="*/ 322 w 381"/>
                <a:gd name="T21" fmla="*/ 581 h 621"/>
                <a:gd name="T22" fmla="*/ 322 w 381"/>
                <a:gd name="T23" fmla="*/ 621 h 621"/>
                <a:gd name="T24" fmla="*/ 78 w 381"/>
                <a:gd name="T25" fmla="*/ 621 h 621"/>
                <a:gd name="T26" fmla="*/ 0 w 381"/>
                <a:gd name="T27" fmla="*/ 51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621">
                  <a:moveTo>
                    <a:pt x="0" y="518"/>
                  </a:moveTo>
                  <a:lnTo>
                    <a:pt x="0" y="80"/>
                  </a:lnTo>
                  <a:lnTo>
                    <a:pt x="29" y="80"/>
                  </a:lnTo>
                  <a:lnTo>
                    <a:pt x="29" y="41"/>
                  </a:lnTo>
                  <a:lnTo>
                    <a:pt x="61" y="41"/>
                  </a:lnTo>
                  <a:lnTo>
                    <a:pt x="61" y="0"/>
                  </a:lnTo>
                  <a:lnTo>
                    <a:pt x="381" y="0"/>
                  </a:lnTo>
                  <a:lnTo>
                    <a:pt x="381" y="541"/>
                  </a:lnTo>
                  <a:lnTo>
                    <a:pt x="351" y="541"/>
                  </a:lnTo>
                  <a:lnTo>
                    <a:pt x="351" y="581"/>
                  </a:lnTo>
                  <a:lnTo>
                    <a:pt x="322" y="581"/>
                  </a:lnTo>
                  <a:lnTo>
                    <a:pt x="322" y="621"/>
                  </a:lnTo>
                  <a:lnTo>
                    <a:pt x="78" y="621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9" name="Freeform 105"/>
            <p:cNvSpPr>
              <a:spLocks/>
            </p:cNvSpPr>
            <p:nvPr/>
          </p:nvSpPr>
          <p:spPr bwMode="auto">
            <a:xfrm>
              <a:off x="4980305" y="1008380"/>
              <a:ext cx="204470" cy="342900"/>
            </a:xfrm>
            <a:custGeom>
              <a:avLst/>
              <a:gdLst>
                <a:gd name="T0" fmla="*/ 32 w 322"/>
                <a:gd name="T1" fmla="*/ 0 h 540"/>
                <a:gd name="T2" fmla="*/ 322 w 322"/>
                <a:gd name="T3" fmla="*/ 0 h 540"/>
                <a:gd name="T4" fmla="*/ 322 w 322"/>
                <a:gd name="T5" fmla="*/ 540 h 540"/>
                <a:gd name="T6" fmla="*/ 293 w 322"/>
                <a:gd name="T7" fmla="*/ 540 h 540"/>
                <a:gd name="T8" fmla="*/ 293 w 322"/>
                <a:gd name="T9" fmla="*/ 39 h 540"/>
                <a:gd name="T10" fmla="*/ 0 w 322"/>
                <a:gd name="T11" fmla="*/ 39 h 540"/>
                <a:gd name="T12" fmla="*/ 0 w 322"/>
                <a:gd name="T13" fmla="*/ 0 h 540"/>
                <a:gd name="T14" fmla="*/ 32 w 322"/>
                <a:gd name="T1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540">
                  <a:moveTo>
                    <a:pt x="32" y="0"/>
                  </a:moveTo>
                  <a:lnTo>
                    <a:pt x="322" y="0"/>
                  </a:lnTo>
                  <a:lnTo>
                    <a:pt x="322" y="540"/>
                  </a:lnTo>
                  <a:lnTo>
                    <a:pt x="293" y="540"/>
                  </a:lnTo>
                  <a:lnTo>
                    <a:pt x="293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0" name="Freeform 106"/>
            <p:cNvSpPr>
              <a:spLocks/>
            </p:cNvSpPr>
            <p:nvPr/>
          </p:nvSpPr>
          <p:spPr bwMode="auto">
            <a:xfrm>
              <a:off x="4961890" y="1310640"/>
              <a:ext cx="49530" cy="66040"/>
            </a:xfrm>
            <a:custGeom>
              <a:avLst/>
              <a:gdLst>
                <a:gd name="T0" fmla="*/ 0 w 78"/>
                <a:gd name="T1" fmla="*/ 1 h 104"/>
                <a:gd name="T2" fmla="*/ 78 w 78"/>
                <a:gd name="T3" fmla="*/ 0 h 104"/>
                <a:gd name="T4" fmla="*/ 78 w 78"/>
                <a:gd name="T5" fmla="*/ 104 h 104"/>
                <a:gd name="T6" fmla="*/ 0 w 78"/>
                <a:gd name="T7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04">
                  <a:moveTo>
                    <a:pt x="0" y="1"/>
                  </a:moveTo>
                  <a:lnTo>
                    <a:pt x="78" y="0"/>
                  </a:lnTo>
                  <a:lnTo>
                    <a:pt x="78" y="1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1" name="Freeform 107"/>
            <p:cNvSpPr>
              <a:spLocks/>
            </p:cNvSpPr>
            <p:nvPr/>
          </p:nvSpPr>
          <p:spPr bwMode="auto">
            <a:xfrm>
              <a:off x="4961890" y="982345"/>
              <a:ext cx="241935" cy="394335"/>
            </a:xfrm>
            <a:custGeom>
              <a:avLst/>
              <a:gdLst>
                <a:gd name="T0" fmla="*/ 0 w 381"/>
                <a:gd name="T1" fmla="*/ 518 h 621"/>
                <a:gd name="T2" fmla="*/ 0 w 381"/>
                <a:gd name="T3" fmla="*/ 80 h 621"/>
                <a:gd name="T4" fmla="*/ 29 w 381"/>
                <a:gd name="T5" fmla="*/ 80 h 621"/>
                <a:gd name="T6" fmla="*/ 29 w 381"/>
                <a:gd name="T7" fmla="*/ 41 h 621"/>
                <a:gd name="T8" fmla="*/ 61 w 381"/>
                <a:gd name="T9" fmla="*/ 41 h 621"/>
                <a:gd name="T10" fmla="*/ 61 w 381"/>
                <a:gd name="T11" fmla="*/ 0 h 621"/>
                <a:gd name="T12" fmla="*/ 381 w 381"/>
                <a:gd name="T13" fmla="*/ 0 h 621"/>
                <a:gd name="T14" fmla="*/ 381 w 381"/>
                <a:gd name="T15" fmla="*/ 541 h 621"/>
                <a:gd name="T16" fmla="*/ 351 w 381"/>
                <a:gd name="T17" fmla="*/ 541 h 621"/>
                <a:gd name="T18" fmla="*/ 351 w 381"/>
                <a:gd name="T19" fmla="*/ 581 h 621"/>
                <a:gd name="T20" fmla="*/ 322 w 381"/>
                <a:gd name="T21" fmla="*/ 581 h 621"/>
                <a:gd name="T22" fmla="*/ 322 w 381"/>
                <a:gd name="T23" fmla="*/ 621 h 621"/>
                <a:gd name="T24" fmla="*/ 78 w 381"/>
                <a:gd name="T25" fmla="*/ 621 h 621"/>
                <a:gd name="T26" fmla="*/ 0 w 381"/>
                <a:gd name="T27" fmla="*/ 51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621">
                  <a:moveTo>
                    <a:pt x="0" y="518"/>
                  </a:moveTo>
                  <a:lnTo>
                    <a:pt x="0" y="80"/>
                  </a:lnTo>
                  <a:lnTo>
                    <a:pt x="29" y="80"/>
                  </a:lnTo>
                  <a:lnTo>
                    <a:pt x="29" y="41"/>
                  </a:lnTo>
                  <a:lnTo>
                    <a:pt x="61" y="41"/>
                  </a:lnTo>
                  <a:lnTo>
                    <a:pt x="61" y="0"/>
                  </a:lnTo>
                  <a:lnTo>
                    <a:pt x="381" y="0"/>
                  </a:lnTo>
                  <a:lnTo>
                    <a:pt x="381" y="541"/>
                  </a:lnTo>
                  <a:lnTo>
                    <a:pt x="351" y="541"/>
                  </a:lnTo>
                  <a:lnTo>
                    <a:pt x="351" y="581"/>
                  </a:lnTo>
                  <a:lnTo>
                    <a:pt x="322" y="581"/>
                  </a:lnTo>
                  <a:lnTo>
                    <a:pt x="322" y="621"/>
                  </a:lnTo>
                  <a:lnTo>
                    <a:pt x="78" y="621"/>
                  </a:lnTo>
                  <a:lnTo>
                    <a:pt x="0" y="518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2" name="Freeform 108"/>
            <p:cNvSpPr>
              <a:spLocks/>
            </p:cNvSpPr>
            <p:nvPr/>
          </p:nvSpPr>
          <p:spPr bwMode="auto">
            <a:xfrm>
              <a:off x="4980305" y="1008380"/>
              <a:ext cx="204470" cy="342900"/>
            </a:xfrm>
            <a:custGeom>
              <a:avLst/>
              <a:gdLst>
                <a:gd name="T0" fmla="*/ 32 w 322"/>
                <a:gd name="T1" fmla="*/ 0 h 540"/>
                <a:gd name="T2" fmla="*/ 322 w 322"/>
                <a:gd name="T3" fmla="*/ 0 h 540"/>
                <a:gd name="T4" fmla="*/ 322 w 322"/>
                <a:gd name="T5" fmla="*/ 540 h 540"/>
                <a:gd name="T6" fmla="*/ 293 w 322"/>
                <a:gd name="T7" fmla="*/ 540 h 540"/>
                <a:gd name="T8" fmla="*/ 293 w 322"/>
                <a:gd name="T9" fmla="*/ 39 h 540"/>
                <a:gd name="T10" fmla="*/ 0 w 322"/>
                <a:gd name="T11" fmla="*/ 39 h 540"/>
                <a:gd name="T12" fmla="*/ 0 w 322"/>
                <a:gd name="T13" fmla="*/ 0 h 540"/>
                <a:gd name="T14" fmla="*/ 32 w 322"/>
                <a:gd name="T1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540">
                  <a:moveTo>
                    <a:pt x="32" y="0"/>
                  </a:moveTo>
                  <a:lnTo>
                    <a:pt x="322" y="0"/>
                  </a:lnTo>
                  <a:lnTo>
                    <a:pt x="322" y="540"/>
                  </a:lnTo>
                  <a:lnTo>
                    <a:pt x="293" y="540"/>
                  </a:lnTo>
                  <a:lnTo>
                    <a:pt x="293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3" name="Freeform 109"/>
            <p:cNvSpPr>
              <a:spLocks/>
            </p:cNvSpPr>
            <p:nvPr/>
          </p:nvSpPr>
          <p:spPr bwMode="auto">
            <a:xfrm>
              <a:off x="4961890" y="1310640"/>
              <a:ext cx="49530" cy="66040"/>
            </a:xfrm>
            <a:custGeom>
              <a:avLst/>
              <a:gdLst>
                <a:gd name="T0" fmla="*/ 0 w 78"/>
                <a:gd name="T1" fmla="*/ 1 h 104"/>
                <a:gd name="T2" fmla="*/ 78 w 78"/>
                <a:gd name="T3" fmla="*/ 0 h 104"/>
                <a:gd name="T4" fmla="*/ 78 w 78"/>
                <a:gd name="T5" fmla="*/ 104 h 104"/>
                <a:gd name="T6" fmla="*/ 0 w 78"/>
                <a:gd name="T7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04">
                  <a:moveTo>
                    <a:pt x="0" y="1"/>
                  </a:moveTo>
                  <a:lnTo>
                    <a:pt x="78" y="0"/>
                  </a:lnTo>
                  <a:lnTo>
                    <a:pt x="78" y="10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404" name="Picture 1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" y="1007745"/>
              <a:ext cx="250190" cy="40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1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" y="1007745"/>
              <a:ext cx="250190" cy="40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6" name="Freeform 112"/>
            <p:cNvSpPr>
              <a:spLocks/>
            </p:cNvSpPr>
            <p:nvPr/>
          </p:nvSpPr>
          <p:spPr bwMode="auto">
            <a:xfrm>
              <a:off x="179070" y="964565"/>
              <a:ext cx="242570" cy="394335"/>
            </a:xfrm>
            <a:custGeom>
              <a:avLst/>
              <a:gdLst>
                <a:gd name="T0" fmla="*/ 0 w 382"/>
                <a:gd name="T1" fmla="*/ 518 h 621"/>
                <a:gd name="T2" fmla="*/ 0 w 382"/>
                <a:gd name="T3" fmla="*/ 81 h 621"/>
                <a:gd name="T4" fmla="*/ 29 w 382"/>
                <a:gd name="T5" fmla="*/ 81 h 621"/>
                <a:gd name="T6" fmla="*/ 29 w 382"/>
                <a:gd name="T7" fmla="*/ 41 h 621"/>
                <a:gd name="T8" fmla="*/ 61 w 382"/>
                <a:gd name="T9" fmla="*/ 41 h 621"/>
                <a:gd name="T10" fmla="*/ 61 w 382"/>
                <a:gd name="T11" fmla="*/ 0 h 621"/>
                <a:gd name="T12" fmla="*/ 382 w 382"/>
                <a:gd name="T13" fmla="*/ 0 h 621"/>
                <a:gd name="T14" fmla="*/ 382 w 382"/>
                <a:gd name="T15" fmla="*/ 541 h 621"/>
                <a:gd name="T16" fmla="*/ 352 w 382"/>
                <a:gd name="T17" fmla="*/ 541 h 621"/>
                <a:gd name="T18" fmla="*/ 352 w 382"/>
                <a:gd name="T19" fmla="*/ 581 h 621"/>
                <a:gd name="T20" fmla="*/ 322 w 382"/>
                <a:gd name="T21" fmla="*/ 581 h 621"/>
                <a:gd name="T22" fmla="*/ 322 w 382"/>
                <a:gd name="T23" fmla="*/ 621 h 621"/>
                <a:gd name="T24" fmla="*/ 78 w 382"/>
                <a:gd name="T25" fmla="*/ 621 h 621"/>
                <a:gd name="T26" fmla="*/ 0 w 382"/>
                <a:gd name="T27" fmla="*/ 51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621">
                  <a:moveTo>
                    <a:pt x="0" y="518"/>
                  </a:moveTo>
                  <a:lnTo>
                    <a:pt x="0" y="81"/>
                  </a:lnTo>
                  <a:lnTo>
                    <a:pt x="29" y="81"/>
                  </a:lnTo>
                  <a:lnTo>
                    <a:pt x="29" y="41"/>
                  </a:lnTo>
                  <a:lnTo>
                    <a:pt x="61" y="41"/>
                  </a:lnTo>
                  <a:lnTo>
                    <a:pt x="61" y="0"/>
                  </a:lnTo>
                  <a:lnTo>
                    <a:pt x="382" y="0"/>
                  </a:lnTo>
                  <a:lnTo>
                    <a:pt x="382" y="541"/>
                  </a:lnTo>
                  <a:lnTo>
                    <a:pt x="352" y="541"/>
                  </a:lnTo>
                  <a:lnTo>
                    <a:pt x="352" y="581"/>
                  </a:lnTo>
                  <a:lnTo>
                    <a:pt x="322" y="581"/>
                  </a:lnTo>
                  <a:lnTo>
                    <a:pt x="322" y="621"/>
                  </a:lnTo>
                  <a:lnTo>
                    <a:pt x="78" y="621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7" name="Freeform 113"/>
            <p:cNvSpPr>
              <a:spLocks/>
            </p:cNvSpPr>
            <p:nvPr/>
          </p:nvSpPr>
          <p:spPr bwMode="auto">
            <a:xfrm>
              <a:off x="197485" y="990600"/>
              <a:ext cx="205105" cy="342900"/>
            </a:xfrm>
            <a:custGeom>
              <a:avLst/>
              <a:gdLst>
                <a:gd name="T0" fmla="*/ 33 w 323"/>
                <a:gd name="T1" fmla="*/ 0 h 540"/>
                <a:gd name="T2" fmla="*/ 323 w 323"/>
                <a:gd name="T3" fmla="*/ 0 h 540"/>
                <a:gd name="T4" fmla="*/ 323 w 323"/>
                <a:gd name="T5" fmla="*/ 540 h 540"/>
                <a:gd name="T6" fmla="*/ 293 w 323"/>
                <a:gd name="T7" fmla="*/ 540 h 540"/>
                <a:gd name="T8" fmla="*/ 293 w 323"/>
                <a:gd name="T9" fmla="*/ 40 h 540"/>
                <a:gd name="T10" fmla="*/ 0 w 323"/>
                <a:gd name="T11" fmla="*/ 40 h 540"/>
                <a:gd name="T12" fmla="*/ 0 w 323"/>
                <a:gd name="T13" fmla="*/ 0 h 540"/>
                <a:gd name="T14" fmla="*/ 33 w 323"/>
                <a:gd name="T1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540">
                  <a:moveTo>
                    <a:pt x="33" y="0"/>
                  </a:moveTo>
                  <a:lnTo>
                    <a:pt x="323" y="0"/>
                  </a:lnTo>
                  <a:lnTo>
                    <a:pt x="323" y="540"/>
                  </a:lnTo>
                  <a:lnTo>
                    <a:pt x="293" y="540"/>
                  </a:lnTo>
                  <a:lnTo>
                    <a:pt x="29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8" name="Freeform 114"/>
            <p:cNvSpPr>
              <a:spLocks/>
            </p:cNvSpPr>
            <p:nvPr/>
          </p:nvSpPr>
          <p:spPr bwMode="auto">
            <a:xfrm>
              <a:off x="179070" y="1292860"/>
              <a:ext cx="49530" cy="66040"/>
            </a:xfrm>
            <a:custGeom>
              <a:avLst/>
              <a:gdLst>
                <a:gd name="T0" fmla="*/ 0 w 78"/>
                <a:gd name="T1" fmla="*/ 1 h 104"/>
                <a:gd name="T2" fmla="*/ 78 w 78"/>
                <a:gd name="T3" fmla="*/ 0 h 104"/>
                <a:gd name="T4" fmla="*/ 78 w 78"/>
                <a:gd name="T5" fmla="*/ 104 h 104"/>
                <a:gd name="T6" fmla="*/ 0 w 78"/>
                <a:gd name="T7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04">
                  <a:moveTo>
                    <a:pt x="0" y="1"/>
                  </a:moveTo>
                  <a:lnTo>
                    <a:pt x="78" y="0"/>
                  </a:lnTo>
                  <a:lnTo>
                    <a:pt x="78" y="1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9" name="Freeform 115"/>
            <p:cNvSpPr>
              <a:spLocks/>
            </p:cNvSpPr>
            <p:nvPr/>
          </p:nvSpPr>
          <p:spPr bwMode="auto">
            <a:xfrm>
              <a:off x="179070" y="964565"/>
              <a:ext cx="242570" cy="394335"/>
            </a:xfrm>
            <a:custGeom>
              <a:avLst/>
              <a:gdLst>
                <a:gd name="T0" fmla="*/ 0 w 382"/>
                <a:gd name="T1" fmla="*/ 518 h 621"/>
                <a:gd name="T2" fmla="*/ 0 w 382"/>
                <a:gd name="T3" fmla="*/ 81 h 621"/>
                <a:gd name="T4" fmla="*/ 29 w 382"/>
                <a:gd name="T5" fmla="*/ 81 h 621"/>
                <a:gd name="T6" fmla="*/ 29 w 382"/>
                <a:gd name="T7" fmla="*/ 41 h 621"/>
                <a:gd name="T8" fmla="*/ 61 w 382"/>
                <a:gd name="T9" fmla="*/ 41 h 621"/>
                <a:gd name="T10" fmla="*/ 61 w 382"/>
                <a:gd name="T11" fmla="*/ 0 h 621"/>
                <a:gd name="T12" fmla="*/ 382 w 382"/>
                <a:gd name="T13" fmla="*/ 0 h 621"/>
                <a:gd name="T14" fmla="*/ 382 w 382"/>
                <a:gd name="T15" fmla="*/ 541 h 621"/>
                <a:gd name="T16" fmla="*/ 352 w 382"/>
                <a:gd name="T17" fmla="*/ 541 h 621"/>
                <a:gd name="T18" fmla="*/ 352 w 382"/>
                <a:gd name="T19" fmla="*/ 581 h 621"/>
                <a:gd name="T20" fmla="*/ 322 w 382"/>
                <a:gd name="T21" fmla="*/ 581 h 621"/>
                <a:gd name="T22" fmla="*/ 322 w 382"/>
                <a:gd name="T23" fmla="*/ 621 h 621"/>
                <a:gd name="T24" fmla="*/ 78 w 382"/>
                <a:gd name="T25" fmla="*/ 621 h 621"/>
                <a:gd name="T26" fmla="*/ 0 w 382"/>
                <a:gd name="T27" fmla="*/ 51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621">
                  <a:moveTo>
                    <a:pt x="0" y="518"/>
                  </a:moveTo>
                  <a:lnTo>
                    <a:pt x="0" y="81"/>
                  </a:lnTo>
                  <a:lnTo>
                    <a:pt x="29" y="81"/>
                  </a:lnTo>
                  <a:lnTo>
                    <a:pt x="29" y="41"/>
                  </a:lnTo>
                  <a:lnTo>
                    <a:pt x="61" y="41"/>
                  </a:lnTo>
                  <a:lnTo>
                    <a:pt x="61" y="0"/>
                  </a:lnTo>
                  <a:lnTo>
                    <a:pt x="382" y="0"/>
                  </a:lnTo>
                  <a:lnTo>
                    <a:pt x="382" y="541"/>
                  </a:lnTo>
                  <a:lnTo>
                    <a:pt x="352" y="541"/>
                  </a:lnTo>
                  <a:lnTo>
                    <a:pt x="352" y="581"/>
                  </a:lnTo>
                  <a:lnTo>
                    <a:pt x="322" y="581"/>
                  </a:lnTo>
                  <a:lnTo>
                    <a:pt x="322" y="621"/>
                  </a:lnTo>
                  <a:lnTo>
                    <a:pt x="78" y="621"/>
                  </a:lnTo>
                  <a:lnTo>
                    <a:pt x="0" y="518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0" name="Freeform 116"/>
            <p:cNvSpPr>
              <a:spLocks/>
            </p:cNvSpPr>
            <p:nvPr/>
          </p:nvSpPr>
          <p:spPr bwMode="auto">
            <a:xfrm>
              <a:off x="197485" y="990600"/>
              <a:ext cx="205105" cy="342900"/>
            </a:xfrm>
            <a:custGeom>
              <a:avLst/>
              <a:gdLst>
                <a:gd name="T0" fmla="*/ 33 w 323"/>
                <a:gd name="T1" fmla="*/ 0 h 540"/>
                <a:gd name="T2" fmla="*/ 323 w 323"/>
                <a:gd name="T3" fmla="*/ 0 h 540"/>
                <a:gd name="T4" fmla="*/ 323 w 323"/>
                <a:gd name="T5" fmla="*/ 540 h 540"/>
                <a:gd name="T6" fmla="*/ 293 w 323"/>
                <a:gd name="T7" fmla="*/ 540 h 540"/>
                <a:gd name="T8" fmla="*/ 293 w 323"/>
                <a:gd name="T9" fmla="*/ 40 h 540"/>
                <a:gd name="T10" fmla="*/ 0 w 323"/>
                <a:gd name="T11" fmla="*/ 40 h 540"/>
                <a:gd name="T12" fmla="*/ 0 w 323"/>
                <a:gd name="T13" fmla="*/ 0 h 540"/>
                <a:gd name="T14" fmla="*/ 33 w 323"/>
                <a:gd name="T1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540">
                  <a:moveTo>
                    <a:pt x="33" y="0"/>
                  </a:moveTo>
                  <a:lnTo>
                    <a:pt x="323" y="0"/>
                  </a:lnTo>
                  <a:lnTo>
                    <a:pt x="323" y="540"/>
                  </a:lnTo>
                  <a:lnTo>
                    <a:pt x="293" y="540"/>
                  </a:lnTo>
                  <a:lnTo>
                    <a:pt x="29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1" name="Freeform 117"/>
            <p:cNvSpPr>
              <a:spLocks/>
            </p:cNvSpPr>
            <p:nvPr/>
          </p:nvSpPr>
          <p:spPr bwMode="auto">
            <a:xfrm>
              <a:off x="179070" y="1292860"/>
              <a:ext cx="49530" cy="66040"/>
            </a:xfrm>
            <a:custGeom>
              <a:avLst/>
              <a:gdLst>
                <a:gd name="T0" fmla="*/ 0 w 78"/>
                <a:gd name="T1" fmla="*/ 1 h 104"/>
                <a:gd name="T2" fmla="*/ 78 w 78"/>
                <a:gd name="T3" fmla="*/ 0 h 104"/>
                <a:gd name="T4" fmla="*/ 78 w 78"/>
                <a:gd name="T5" fmla="*/ 104 h 104"/>
                <a:gd name="T6" fmla="*/ 0 w 78"/>
                <a:gd name="T7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04">
                  <a:moveTo>
                    <a:pt x="0" y="1"/>
                  </a:moveTo>
                  <a:lnTo>
                    <a:pt x="78" y="0"/>
                  </a:lnTo>
                  <a:lnTo>
                    <a:pt x="78" y="10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412" name="Picture 1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265" y="2252980"/>
              <a:ext cx="239395" cy="38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" name="Picture 1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265" y="2252980"/>
              <a:ext cx="239395" cy="38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" name="Freeform 120"/>
            <p:cNvSpPr>
              <a:spLocks/>
            </p:cNvSpPr>
            <p:nvPr/>
          </p:nvSpPr>
          <p:spPr bwMode="auto">
            <a:xfrm>
              <a:off x="4490720" y="2210435"/>
              <a:ext cx="231140" cy="374650"/>
            </a:xfrm>
            <a:custGeom>
              <a:avLst/>
              <a:gdLst>
                <a:gd name="T0" fmla="*/ 0 w 364"/>
                <a:gd name="T1" fmla="*/ 492 h 590"/>
                <a:gd name="T2" fmla="*/ 0 w 364"/>
                <a:gd name="T3" fmla="*/ 76 h 590"/>
                <a:gd name="T4" fmla="*/ 27 w 364"/>
                <a:gd name="T5" fmla="*/ 76 h 590"/>
                <a:gd name="T6" fmla="*/ 27 w 364"/>
                <a:gd name="T7" fmla="*/ 39 h 590"/>
                <a:gd name="T8" fmla="*/ 58 w 364"/>
                <a:gd name="T9" fmla="*/ 39 h 590"/>
                <a:gd name="T10" fmla="*/ 58 w 364"/>
                <a:gd name="T11" fmla="*/ 0 h 590"/>
                <a:gd name="T12" fmla="*/ 364 w 364"/>
                <a:gd name="T13" fmla="*/ 0 h 590"/>
                <a:gd name="T14" fmla="*/ 364 w 364"/>
                <a:gd name="T15" fmla="*/ 514 h 590"/>
                <a:gd name="T16" fmla="*/ 335 w 364"/>
                <a:gd name="T17" fmla="*/ 514 h 590"/>
                <a:gd name="T18" fmla="*/ 335 w 364"/>
                <a:gd name="T19" fmla="*/ 552 h 590"/>
                <a:gd name="T20" fmla="*/ 307 w 364"/>
                <a:gd name="T21" fmla="*/ 552 h 590"/>
                <a:gd name="T22" fmla="*/ 307 w 364"/>
                <a:gd name="T23" fmla="*/ 590 h 590"/>
                <a:gd name="T24" fmla="*/ 74 w 364"/>
                <a:gd name="T25" fmla="*/ 590 h 590"/>
                <a:gd name="T26" fmla="*/ 0 w 364"/>
                <a:gd name="T27" fmla="*/ 49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590">
                  <a:moveTo>
                    <a:pt x="0" y="492"/>
                  </a:moveTo>
                  <a:lnTo>
                    <a:pt x="0" y="76"/>
                  </a:lnTo>
                  <a:lnTo>
                    <a:pt x="27" y="76"/>
                  </a:lnTo>
                  <a:lnTo>
                    <a:pt x="27" y="39"/>
                  </a:lnTo>
                  <a:lnTo>
                    <a:pt x="58" y="39"/>
                  </a:lnTo>
                  <a:lnTo>
                    <a:pt x="58" y="0"/>
                  </a:lnTo>
                  <a:lnTo>
                    <a:pt x="364" y="0"/>
                  </a:lnTo>
                  <a:lnTo>
                    <a:pt x="364" y="514"/>
                  </a:lnTo>
                  <a:lnTo>
                    <a:pt x="335" y="514"/>
                  </a:lnTo>
                  <a:lnTo>
                    <a:pt x="335" y="552"/>
                  </a:lnTo>
                  <a:lnTo>
                    <a:pt x="307" y="552"/>
                  </a:lnTo>
                  <a:lnTo>
                    <a:pt x="307" y="590"/>
                  </a:lnTo>
                  <a:lnTo>
                    <a:pt x="74" y="590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5" name="Freeform 121"/>
            <p:cNvSpPr>
              <a:spLocks/>
            </p:cNvSpPr>
            <p:nvPr/>
          </p:nvSpPr>
          <p:spPr bwMode="auto">
            <a:xfrm>
              <a:off x="4507865" y="2235200"/>
              <a:ext cx="195580" cy="325755"/>
            </a:xfrm>
            <a:custGeom>
              <a:avLst/>
              <a:gdLst>
                <a:gd name="T0" fmla="*/ 31 w 308"/>
                <a:gd name="T1" fmla="*/ 0 h 513"/>
                <a:gd name="T2" fmla="*/ 308 w 308"/>
                <a:gd name="T3" fmla="*/ 0 h 513"/>
                <a:gd name="T4" fmla="*/ 308 w 308"/>
                <a:gd name="T5" fmla="*/ 513 h 513"/>
                <a:gd name="T6" fmla="*/ 280 w 308"/>
                <a:gd name="T7" fmla="*/ 513 h 513"/>
                <a:gd name="T8" fmla="*/ 280 w 308"/>
                <a:gd name="T9" fmla="*/ 37 h 513"/>
                <a:gd name="T10" fmla="*/ 0 w 308"/>
                <a:gd name="T11" fmla="*/ 37 h 513"/>
                <a:gd name="T12" fmla="*/ 0 w 308"/>
                <a:gd name="T13" fmla="*/ 0 h 513"/>
                <a:gd name="T14" fmla="*/ 31 w 308"/>
                <a:gd name="T1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513">
                  <a:moveTo>
                    <a:pt x="31" y="0"/>
                  </a:moveTo>
                  <a:lnTo>
                    <a:pt x="308" y="0"/>
                  </a:lnTo>
                  <a:lnTo>
                    <a:pt x="308" y="513"/>
                  </a:lnTo>
                  <a:lnTo>
                    <a:pt x="280" y="513"/>
                  </a:lnTo>
                  <a:lnTo>
                    <a:pt x="280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6" name="Freeform 122"/>
            <p:cNvSpPr>
              <a:spLocks/>
            </p:cNvSpPr>
            <p:nvPr/>
          </p:nvSpPr>
          <p:spPr bwMode="auto">
            <a:xfrm>
              <a:off x="4490720" y="2522220"/>
              <a:ext cx="46990" cy="62865"/>
            </a:xfrm>
            <a:custGeom>
              <a:avLst/>
              <a:gdLst>
                <a:gd name="T0" fmla="*/ 0 w 74"/>
                <a:gd name="T1" fmla="*/ 1 h 99"/>
                <a:gd name="T2" fmla="*/ 74 w 74"/>
                <a:gd name="T3" fmla="*/ 0 h 99"/>
                <a:gd name="T4" fmla="*/ 74 w 74"/>
                <a:gd name="T5" fmla="*/ 99 h 99"/>
                <a:gd name="T6" fmla="*/ 0 w 74"/>
                <a:gd name="T7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99">
                  <a:moveTo>
                    <a:pt x="0" y="1"/>
                  </a:moveTo>
                  <a:lnTo>
                    <a:pt x="74" y="0"/>
                  </a:lnTo>
                  <a:lnTo>
                    <a:pt x="74" y="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7" name="Freeform 123"/>
            <p:cNvSpPr>
              <a:spLocks/>
            </p:cNvSpPr>
            <p:nvPr/>
          </p:nvSpPr>
          <p:spPr bwMode="auto">
            <a:xfrm>
              <a:off x="4490720" y="2210435"/>
              <a:ext cx="231140" cy="374650"/>
            </a:xfrm>
            <a:custGeom>
              <a:avLst/>
              <a:gdLst>
                <a:gd name="T0" fmla="*/ 0 w 364"/>
                <a:gd name="T1" fmla="*/ 492 h 590"/>
                <a:gd name="T2" fmla="*/ 0 w 364"/>
                <a:gd name="T3" fmla="*/ 76 h 590"/>
                <a:gd name="T4" fmla="*/ 27 w 364"/>
                <a:gd name="T5" fmla="*/ 76 h 590"/>
                <a:gd name="T6" fmla="*/ 27 w 364"/>
                <a:gd name="T7" fmla="*/ 39 h 590"/>
                <a:gd name="T8" fmla="*/ 58 w 364"/>
                <a:gd name="T9" fmla="*/ 39 h 590"/>
                <a:gd name="T10" fmla="*/ 58 w 364"/>
                <a:gd name="T11" fmla="*/ 0 h 590"/>
                <a:gd name="T12" fmla="*/ 364 w 364"/>
                <a:gd name="T13" fmla="*/ 0 h 590"/>
                <a:gd name="T14" fmla="*/ 364 w 364"/>
                <a:gd name="T15" fmla="*/ 514 h 590"/>
                <a:gd name="T16" fmla="*/ 335 w 364"/>
                <a:gd name="T17" fmla="*/ 514 h 590"/>
                <a:gd name="T18" fmla="*/ 335 w 364"/>
                <a:gd name="T19" fmla="*/ 552 h 590"/>
                <a:gd name="T20" fmla="*/ 307 w 364"/>
                <a:gd name="T21" fmla="*/ 552 h 590"/>
                <a:gd name="T22" fmla="*/ 307 w 364"/>
                <a:gd name="T23" fmla="*/ 590 h 590"/>
                <a:gd name="T24" fmla="*/ 74 w 364"/>
                <a:gd name="T25" fmla="*/ 590 h 590"/>
                <a:gd name="T26" fmla="*/ 0 w 364"/>
                <a:gd name="T27" fmla="*/ 49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590">
                  <a:moveTo>
                    <a:pt x="0" y="492"/>
                  </a:moveTo>
                  <a:lnTo>
                    <a:pt x="0" y="76"/>
                  </a:lnTo>
                  <a:lnTo>
                    <a:pt x="27" y="76"/>
                  </a:lnTo>
                  <a:lnTo>
                    <a:pt x="27" y="39"/>
                  </a:lnTo>
                  <a:lnTo>
                    <a:pt x="58" y="39"/>
                  </a:lnTo>
                  <a:lnTo>
                    <a:pt x="58" y="0"/>
                  </a:lnTo>
                  <a:lnTo>
                    <a:pt x="364" y="0"/>
                  </a:lnTo>
                  <a:lnTo>
                    <a:pt x="364" y="514"/>
                  </a:lnTo>
                  <a:lnTo>
                    <a:pt x="335" y="514"/>
                  </a:lnTo>
                  <a:lnTo>
                    <a:pt x="335" y="552"/>
                  </a:lnTo>
                  <a:lnTo>
                    <a:pt x="307" y="552"/>
                  </a:lnTo>
                  <a:lnTo>
                    <a:pt x="307" y="590"/>
                  </a:lnTo>
                  <a:lnTo>
                    <a:pt x="74" y="590"/>
                  </a:lnTo>
                  <a:lnTo>
                    <a:pt x="0" y="492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8" name="Freeform 124"/>
            <p:cNvSpPr>
              <a:spLocks/>
            </p:cNvSpPr>
            <p:nvPr/>
          </p:nvSpPr>
          <p:spPr bwMode="auto">
            <a:xfrm>
              <a:off x="4507865" y="2235200"/>
              <a:ext cx="195580" cy="325755"/>
            </a:xfrm>
            <a:custGeom>
              <a:avLst/>
              <a:gdLst>
                <a:gd name="T0" fmla="*/ 31 w 308"/>
                <a:gd name="T1" fmla="*/ 0 h 513"/>
                <a:gd name="T2" fmla="*/ 308 w 308"/>
                <a:gd name="T3" fmla="*/ 0 h 513"/>
                <a:gd name="T4" fmla="*/ 308 w 308"/>
                <a:gd name="T5" fmla="*/ 513 h 513"/>
                <a:gd name="T6" fmla="*/ 280 w 308"/>
                <a:gd name="T7" fmla="*/ 513 h 513"/>
                <a:gd name="T8" fmla="*/ 280 w 308"/>
                <a:gd name="T9" fmla="*/ 37 h 513"/>
                <a:gd name="T10" fmla="*/ 0 w 308"/>
                <a:gd name="T11" fmla="*/ 37 h 513"/>
                <a:gd name="T12" fmla="*/ 0 w 308"/>
                <a:gd name="T13" fmla="*/ 0 h 513"/>
                <a:gd name="T14" fmla="*/ 31 w 308"/>
                <a:gd name="T1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513">
                  <a:moveTo>
                    <a:pt x="31" y="0"/>
                  </a:moveTo>
                  <a:lnTo>
                    <a:pt x="308" y="0"/>
                  </a:lnTo>
                  <a:lnTo>
                    <a:pt x="308" y="513"/>
                  </a:lnTo>
                  <a:lnTo>
                    <a:pt x="280" y="513"/>
                  </a:lnTo>
                  <a:lnTo>
                    <a:pt x="280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9" name="Freeform 125"/>
            <p:cNvSpPr>
              <a:spLocks/>
            </p:cNvSpPr>
            <p:nvPr/>
          </p:nvSpPr>
          <p:spPr bwMode="auto">
            <a:xfrm>
              <a:off x="4490720" y="2522220"/>
              <a:ext cx="46990" cy="62865"/>
            </a:xfrm>
            <a:custGeom>
              <a:avLst/>
              <a:gdLst>
                <a:gd name="T0" fmla="*/ 0 w 74"/>
                <a:gd name="T1" fmla="*/ 1 h 99"/>
                <a:gd name="T2" fmla="*/ 74 w 74"/>
                <a:gd name="T3" fmla="*/ 0 h 99"/>
                <a:gd name="T4" fmla="*/ 74 w 74"/>
                <a:gd name="T5" fmla="*/ 99 h 99"/>
                <a:gd name="T6" fmla="*/ 0 w 74"/>
                <a:gd name="T7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99">
                  <a:moveTo>
                    <a:pt x="0" y="1"/>
                  </a:moveTo>
                  <a:lnTo>
                    <a:pt x="74" y="0"/>
                  </a:lnTo>
                  <a:lnTo>
                    <a:pt x="74" y="9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420" name="Picture 12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705" y="2273300"/>
              <a:ext cx="238760" cy="38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" name="Picture 12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705" y="2273300"/>
              <a:ext cx="238760" cy="38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" name="Freeform 128"/>
            <p:cNvSpPr>
              <a:spLocks/>
            </p:cNvSpPr>
            <p:nvPr/>
          </p:nvSpPr>
          <p:spPr bwMode="auto">
            <a:xfrm>
              <a:off x="898525" y="2230755"/>
              <a:ext cx="231140" cy="374650"/>
            </a:xfrm>
            <a:custGeom>
              <a:avLst/>
              <a:gdLst>
                <a:gd name="T0" fmla="*/ 0 w 364"/>
                <a:gd name="T1" fmla="*/ 492 h 590"/>
                <a:gd name="T2" fmla="*/ 0 w 364"/>
                <a:gd name="T3" fmla="*/ 76 h 590"/>
                <a:gd name="T4" fmla="*/ 28 w 364"/>
                <a:gd name="T5" fmla="*/ 76 h 590"/>
                <a:gd name="T6" fmla="*/ 28 w 364"/>
                <a:gd name="T7" fmla="*/ 39 h 590"/>
                <a:gd name="T8" fmla="*/ 58 w 364"/>
                <a:gd name="T9" fmla="*/ 39 h 590"/>
                <a:gd name="T10" fmla="*/ 58 w 364"/>
                <a:gd name="T11" fmla="*/ 0 h 590"/>
                <a:gd name="T12" fmla="*/ 364 w 364"/>
                <a:gd name="T13" fmla="*/ 0 h 590"/>
                <a:gd name="T14" fmla="*/ 364 w 364"/>
                <a:gd name="T15" fmla="*/ 514 h 590"/>
                <a:gd name="T16" fmla="*/ 335 w 364"/>
                <a:gd name="T17" fmla="*/ 514 h 590"/>
                <a:gd name="T18" fmla="*/ 335 w 364"/>
                <a:gd name="T19" fmla="*/ 552 h 590"/>
                <a:gd name="T20" fmla="*/ 307 w 364"/>
                <a:gd name="T21" fmla="*/ 552 h 590"/>
                <a:gd name="T22" fmla="*/ 307 w 364"/>
                <a:gd name="T23" fmla="*/ 590 h 590"/>
                <a:gd name="T24" fmla="*/ 74 w 364"/>
                <a:gd name="T25" fmla="*/ 590 h 590"/>
                <a:gd name="T26" fmla="*/ 0 w 364"/>
                <a:gd name="T27" fmla="*/ 49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590">
                  <a:moveTo>
                    <a:pt x="0" y="492"/>
                  </a:moveTo>
                  <a:lnTo>
                    <a:pt x="0" y="76"/>
                  </a:lnTo>
                  <a:lnTo>
                    <a:pt x="28" y="76"/>
                  </a:lnTo>
                  <a:lnTo>
                    <a:pt x="28" y="39"/>
                  </a:lnTo>
                  <a:lnTo>
                    <a:pt x="58" y="39"/>
                  </a:lnTo>
                  <a:lnTo>
                    <a:pt x="58" y="0"/>
                  </a:lnTo>
                  <a:lnTo>
                    <a:pt x="364" y="0"/>
                  </a:lnTo>
                  <a:lnTo>
                    <a:pt x="364" y="514"/>
                  </a:lnTo>
                  <a:lnTo>
                    <a:pt x="335" y="514"/>
                  </a:lnTo>
                  <a:lnTo>
                    <a:pt x="335" y="552"/>
                  </a:lnTo>
                  <a:lnTo>
                    <a:pt x="307" y="552"/>
                  </a:lnTo>
                  <a:lnTo>
                    <a:pt x="307" y="590"/>
                  </a:lnTo>
                  <a:lnTo>
                    <a:pt x="74" y="590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CC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23" name="Freeform 129"/>
            <p:cNvSpPr>
              <a:spLocks/>
            </p:cNvSpPr>
            <p:nvPr/>
          </p:nvSpPr>
          <p:spPr bwMode="auto">
            <a:xfrm>
              <a:off x="916305" y="2255520"/>
              <a:ext cx="194945" cy="325755"/>
            </a:xfrm>
            <a:custGeom>
              <a:avLst/>
              <a:gdLst>
                <a:gd name="T0" fmla="*/ 31 w 307"/>
                <a:gd name="T1" fmla="*/ 0 h 513"/>
                <a:gd name="T2" fmla="*/ 307 w 307"/>
                <a:gd name="T3" fmla="*/ 0 h 513"/>
                <a:gd name="T4" fmla="*/ 307 w 307"/>
                <a:gd name="T5" fmla="*/ 513 h 513"/>
                <a:gd name="T6" fmla="*/ 279 w 307"/>
                <a:gd name="T7" fmla="*/ 513 h 513"/>
                <a:gd name="T8" fmla="*/ 279 w 307"/>
                <a:gd name="T9" fmla="*/ 37 h 513"/>
                <a:gd name="T10" fmla="*/ 0 w 307"/>
                <a:gd name="T11" fmla="*/ 37 h 513"/>
                <a:gd name="T12" fmla="*/ 0 w 307"/>
                <a:gd name="T13" fmla="*/ 0 h 513"/>
                <a:gd name="T14" fmla="*/ 31 w 307"/>
                <a:gd name="T1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" h="513">
                  <a:moveTo>
                    <a:pt x="31" y="0"/>
                  </a:moveTo>
                  <a:lnTo>
                    <a:pt x="307" y="0"/>
                  </a:lnTo>
                  <a:lnTo>
                    <a:pt x="307" y="513"/>
                  </a:lnTo>
                  <a:lnTo>
                    <a:pt x="279" y="513"/>
                  </a:lnTo>
                  <a:lnTo>
                    <a:pt x="27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C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24" name="Freeform 130"/>
            <p:cNvSpPr>
              <a:spLocks/>
            </p:cNvSpPr>
            <p:nvPr/>
          </p:nvSpPr>
          <p:spPr bwMode="auto">
            <a:xfrm>
              <a:off x="898525" y="2542540"/>
              <a:ext cx="46990" cy="62865"/>
            </a:xfrm>
            <a:custGeom>
              <a:avLst/>
              <a:gdLst>
                <a:gd name="T0" fmla="*/ 0 w 74"/>
                <a:gd name="T1" fmla="*/ 1 h 99"/>
                <a:gd name="T2" fmla="*/ 74 w 74"/>
                <a:gd name="T3" fmla="*/ 0 h 99"/>
                <a:gd name="T4" fmla="*/ 74 w 74"/>
                <a:gd name="T5" fmla="*/ 99 h 99"/>
                <a:gd name="T6" fmla="*/ 0 w 74"/>
                <a:gd name="T7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99">
                  <a:moveTo>
                    <a:pt x="0" y="1"/>
                  </a:moveTo>
                  <a:lnTo>
                    <a:pt x="74" y="0"/>
                  </a:lnTo>
                  <a:lnTo>
                    <a:pt x="74" y="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25" name="Freeform 131"/>
            <p:cNvSpPr>
              <a:spLocks/>
            </p:cNvSpPr>
            <p:nvPr/>
          </p:nvSpPr>
          <p:spPr bwMode="auto">
            <a:xfrm>
              <a:off x="898525" y="2230755"/>
              <a:ext cx="231140" cy="374650"/>
            </a:xfrm>
            <a:custGeom>
              <a:avLst/>
              <a:gdLst>
                <a:gd name="T0" fmla="*/ 0 w 364"/>
                <a:gd name="T1" fmla="*/ 492 h 590"/>
                <a:gd name="T2" fmla="*/ 0 w 364"/>
                <a:gd name="T3" fmla="*/ 76 h 590"/>
                <a:gd name="T4" fmla="*/ 28 w 364"/>
                <a:gd name="T5" fmla="*/ 76 h 590"/>
                <a:gd name="T6" fmla="*/ 28 w 364"/>
                <a:gd name="T7" fmla="*/ 39 h 590"/>
                <a:gd name="T8" fmla="*/ 58 w 364"/>
                <a:gd name="T9" fmla="*/ 39 h 590"/>
                <a:gd name="T10" fmla="*/ 58 w 364"/>
                <a:gd name="T11" fmla="*/ 0 h 590"/>
                <a:gd name="T12" fmla="*/ 364 w 364"/>
                <a:gd name="T13" fmla="*/ 0 h 590"/>
                <a:gd name="T14" fmla="*/ 364 w 364"/>
                <a:gd name="T15" fmla="*/ 514 h 590"/>
                <a:gd name="T16" fmla="*/ 335 w 364"/>
                <a:gd name="T17" fmla="*/ 514 h 590"/>
                <a:gd name="T18" fmla="*/ 335 w 364"/>
                <a:gd name="T19" fmla="*/ 552 h 590"/>
                <a:gd name="T20" fmla="*/ 307 w 364"/>
                <a:gd name="T21" fmla="*/ 552 h 590"/>
                <a:gd name="T22" fmla="*/ 307 w 364"/>
                <a:gd name="T23" fmla="*/ 590 h 590"/>
                <a:gd name="T24" fmla="*/ 74 w 364"/>
                <a:gd name="T25" fmla="*/ 590 h 590"/>
                <a:gd name="T26" fmla="*/ 0 w 364"/>
                <a:gd name="T27" fmla="*/ 49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590">
                  <a:moveTo>
                    <a:pt x="0" y="492"/>
                  </a:moveTo>
                  <a:lnTo>
                    <a:pt x="0" y="76"/>
                  </a:lnTo>
                  <a:lnTo>
                    <a:pt x="28" y="76"/>
                  </a:lnTo>
                  <a:lnTo>
                    <a:pt x="28" y="39"/>
                  </a:lnTo>
                  <a:lnTo>
                    <a:pt x="58" y="39"/>
                  </a:lnTo>
                  <a:lnTo>
                    <a:pt x="58" y="0"/>
                  </a:lnTo>
                  <a:lnTo>
                    <a:pt x="364" y="0"/>
                  </a:lnTo>
                  <a:lnTo>
                    <a:pt x="364" y="514"/>
                  </a:lnTo>
                  <a:lnTo>
                    <a:pt x="335" y="514"/>
                  </a:lnTo>
                  <a:lnTo>
                    <a:pt x="335" y="552"/>
                  </a:lnTo>
                  <a:lnTo>
                    <a:pt x="307" y="552"/>
                  </a:lnTo>
                  <a:lnTo>
                    <a:pt x="307" y="590"/>
                  </a:lnTo>
                  <a:lnTo>
                    <a:pt x="74" y="590"/>
                  </a:lnTo>
                  <a:lnTo>
                    <a:pt x="0" y="492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26" name="Freeform 132"/>
            <p:cNvSpPr>
              <a:spLocks/>
            </p:cNvSpPr>
            <p:nvPr/>
          </p:nvSpPr>
          <p:spPr bwMode="auto">
            <a:xfrm>
              <a:off x="916305" y="2255520"/>
              <a:ext cx="194945" cy="325755"/>
            </a:xfrm>
            <a:custGeom>
              <a:avLst/>
              <a:gdLst>
                <a:gd name="T0" fmla="*/ 31 w 307"/>
                <a:gd name="T1" fmla="*/ 0 h 513"/>
                <a:gd name="T2" fmla="*/ 307 w 307"/>
                <a:gd name="T3" fmla="*/ 0 h 513"/>
                <a:gd name="T4" fmla="*/ 307 w 307"/>
                <a:gd name="T5" fmla="*/ 513 h 513"/>
                <a:gd name="T6" fmla="*/ 279 w 307"/>
                <a:gd name="T7" fmla="*/ 513 h 513"/>
                <a:gd name="T8" fmla="*/ 279 w 307"/>
                <a:gd name="T9" fmla="*/ 37 h 513"/>
                <a:gd name="T10" fmla="*/ 0 w 307"/>
                <a:gd name="T11" fmla="*/ 37 h 513"/>
                <a:gd name="T12" fmla="*/ 0 w 307"/>
                <a:gd name="T13" fmla="*/ 0 h 513"/>
                <a:gd name="T14" fmla="*/ 31 w 307"/>
                <a:gd name="T1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" h="513">
                  <a:moveTo>
                    <a:pt x="31" y="0"/>
                  </a:moveTo>
                  <a:lnTo>
                    <a:pt x="307" y="0"/>
                  </a:lnTo>
                  <a:lnTo>
                    <a:pt x="307" y="513"/>
                  </a:lnTo>
                  <a:lnTo>
                    <a:pt x="279" y="513"/>
                  </a:lnTo>
                  <a:lnTo>
                    <a:pt x="27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27" name="Freeform 133"/>
            <p:cNvSpPr>
              <a:spLocks/>
            </p:cNvSpPr>
            <p:nvPr/>
          </p:nvSpPr>
          <p:spPr bwMode="auto">
            <a:xfrm>
              <a:off x="898525" y="2542540"/>
              <a:ext cx="46990" cy="62865"/>
            </a:xfrm>
            <a:custGeom>
              <a:avLst/>
              <a:gdLst>
                <a:gd name="T0" fmla="*/ 0 w 74"/>
                <a:gd name="T1" fmla="*/ 1 h 99"/>
                <a:gd name="T2" fmla="*/ 74 w 74"/>
                <a:gd name="T3" fmla="*/ 0 h 99"/>
                <a:gd name="T4" fmla="*/ 74 w 74"/>
                <a:gd name="T5" fmla="*/ 99 h 99"/>
                <a:gd name="T6" fmla="*/ 0 w 74"/>
                <a:gd name="T7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99">
                  <a:moveTo>
                    <a:pt x="0" y="1"/>
                  </a:moveTo>
                  <a:lnTo>
                    <a:pt x="74" y="0"/>
                  </a:lnTo>
                  <a:lnTo>
                    <a:pt x="74" y="9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28" name="Rectangle 134"/>
            <p:cNvSpPr>
              <a:spLocks noChangeArrowheads="1"/>
            </p:cNvSpPr>
            <p:nvPr/>
          </p:nvSpPr>
          <p:spPr bwMode="auto">
            <a:xfrm>
              <a:off x="7621" y="3494405"/>
              <a:ext cx="1199513" cy="37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err="1">
                  <a:solidFill>
                    <a:srgbClr val="000000"/>
                  </a:solidFill>
                  <a:effectLst/>
                  <a:latin typeface="Calibri"/>
                  <a:ea typeface="MS Mincho"/>
                  <a:cs typeface="Calibri"/>
                </a:rPr>
                <a:t>Shipowner’s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Calibri"/>
                  <a:ea typeface="MS Mincho"/>
                  <a:cs typeface="Calibri"/>
                </a:rPr>
                <a:t> Office ashore</a:t>
              </a:r>
              <a:endParaRPr lang="de-DE" sz="1400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431" name="Rectangle 137"/>
            <p:cNvSpPr>
              <a:spLocks noChangeArrowheads="1"/>
            </p:cNvSpPr>
            <p:nvPr/>
          </p:nvSpPr>
          <p:spPr bwMode="auto">
            <a:xfrm>
              <a:off x="4318635" y="3569335"/>
              <a:ext cx="1073785" cy="18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Calibri"/>
                  <a:ea typeface="MS Mincho"/>
                  <a:cs typeface="Calibri"/>
                </a:rPr>
                <a:t>Ship</a:t>
              </a:r>
              <a:endParaRPr lang="de-DE" sz="1400" dirty="0">
                <a:effectLst/>
                <a:latin typeface="Calibri"/>
                <a:ea typeface="MS Mincho"/>
                <a:cs typeface="Times New Roman"/>
              </a:endParaRPr>
            </a:p>
          </p:txBody>
        </p:sp>
        <p:sp>
          <p:nvSpPr>
            <p:cNvPr id="432" name="Freeform 138"/>
            <p:cNvSpPr>
              <a:spLocks/>
            </p:cNvSpPr>
            <p:nvPr/>
          </p:nvSpPr>
          <p:spPr bwMode="auto">
            <a:xfrm>
              <a:off x="2976880" y="2423160"/>
              <a:ext cx="567055" cy="514985"/>
            </a:xfrm>
            <a:custGeom>
              <a:avLst/>
              <a:gdLst>
                <a:gd name="T0" fmla="*/ 10 w 893"/>
                <a:gd name="T1" fmla="*/ 636 h 811"/>
                <a:gd name="T2" fmla="*/ 49 w 893"/>
                <a:gd name="T3" fmla="*/ 680 h 811"/>
                <a:gd name="T4" fmla="*/ 815 w 893"/>
                <a:gd name="T5" fmla="*/ 0 h 811"/>
                <a:gd name="T6" fmla="*/ 893 w 893"/>
                <a:gd name="T7" fmla="*/ 88 h 811"/>
                <a:gd name="T8" fmla="*/ 127 w 893"/>
                <a:gd name="T9" fmla="*/ 767 h 811"/>
                <a:gd name="T10" fmla="*/ 166 w 893"/>
                <a:gd name="T11" fmla="*/ 811 h 811"/>
                <a:gd name="T12" fmla="*/ 0 w 893"/>
                <a:gd name="T13" fmla="*/ 801 h 811"/>
                <a:gd name="T14" fmla="*/ 10 w 893"/>
                <a:gd name="T15" fmla="*/ 636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3" h="811">
                  <a:moveTo>
                    <a:pt x="10" y="636"/>
                  </a:moveTo>
                  <a:lnTo>
                    <a:pt x="49" y="680"/>
                  </a:lnTo>
                  <a:lnTo>
                    <a:pt x="815" y="0"/>
                  </a:lnTo>
                  <a:lnTo>
                    <a:pt x="893" y="88"/>
                  </a:lnTo>
                  <a:lnTo>
                    <a:pt x="127" y="767"/>
                  </a:lnTo>
                  <a:lnTo>
                    <a:pt x="166" y="811"/>
                  </a:lnTo>
                  <a:lnTo>
                    <a:pt x="0" y="801"/>
                  </a:lnTo>
                  <a:lnTo>
                    <a:pt x="10" y="636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33" name="Freeform 139"/>
            <p:cNvSpPr>
              <a:spLocks/>
            </p:cNvSpPr>
            <p:nvPr/>
          </p:nvSpPr>
          <p:spPr bwMode="auto">
            <a:xfrm>
              <a:off x="2976880" y="2423160"/>
              <a:ext cx="567055" cy="514985"/>
            </a:xfrm>
            <a:custGeom>
              <a:avLst/>
              <a:gdLst>
                <a:gd name="T0" fmla="*/ 10 w 893"/>
                <a:gd name="T1" fmla="*/ 636 h 811"/>
                <a:gd name="T2" fmla="*/ 49 w 893"/>
                <a:gd name="T3" fmla="*/ 680 h 811"/>
                <a:gd name="T4" fmla="*/ 815 w 893"/>
                <a:gd name="T5" fmla="*/ 0 h 811"/>
                <a:gd name="T6" fmla="*/ 893 w 893"/>
                <a:gd name="T7" fmla="*/ 88 h 811"/>
                <a:gd name="T8" fmla="*/ 127 w 893"/>
                <a:gd name="T9" fmla="*/ 767 h 811"/>
                <a:gd name="T10" fmla="*/ 166 w 893"/>
                <a:gd name="T11" fmla="*/ 811 h 811"/>
                <a:gd name="T12" fmla="*/ 0 w 893"/>
                <a:gd name="T13" fmla="*/ 801 h 811"/>
                <a:gd name="T14" fmla="*/ 10 w 893"/>
                <a:gd name="T15" fmla="*/ 636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3" h="811">
                  <a:moveTo>
                    <a:pt x="10" y="636"/>
                  </a:moveTo>
                  <a:lnTo>
                    <a:pt x="49" y="680"/>
                  </a:lnTo>
                  <a:lnTo>
                    <a:pt x="815" y="0"/>
                  </a:lnTo>
                  <a:lnTo>
                    <a:pt x="893" y="88"/>
                  </a:lnTo>
                  <a:lnTo>
                    <a:pt x="127" y="767"/>
                  </a:lnTo>
                  <a:lnTo>
                    <a:pt x="166" y="811"/>
                  </a:lnTo>
                  <a:lnTo>
                    <a:pt x="0" y="801"/>
                  </a:lnTo>
                  <a:lnTo>
                    <a:pt x="10" y="636"/>
                  </a:lnTo>
                  <a:close/>
                </a:path>
              </a:pathLst>
            </a:custGeom>
            <a:noFill/>
            <a:ln w="1524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34" name="Freeform 140"/>
            <p:cNvSpPr>
              <a:spLocks/>
            </p:cNvSpPr>
            <p:nvPr/>
          </p:nvSpPr>
          <p:spPr bwMode="auto">
            <a:xfrm>
              <a:off x="4144645" y="2322830"/>
              <a:ext cx="462280" cy="148590"/>
            </a:xfrm>
            <a:custGeom>
              <a:avLst/>
              <a:gdLst>
                <a:gd name="T0" fmla="*/ 610 w 728"/>
                <a:gd name="T1" fmla="*/ 234 h 234"/>
                <a:gd name="T2" fmla="*/ 610 w 728"/>
                <a:gd name="T3" fmla="*/ 176 h 234"/>
                <a:gd name="T4" fmla="*/ 0 w 728"/>
                <a:gd name="T5" fmla="*/ 176 h 234"/>
                <a:gd name="T6" fmla="*/ 0 w 728"/>
                <a:gd name="T7" fmla="*/ 58 h 234"/>
                <a:gd name="T8" fmla="*/ 610 w 728"/>
                <a:gd name="T9" fmla="*/ 58 h 234"/>
                <a:gd name="T10" fmla="*/ 610 w 728"/>
                <a:gd name="T11" fmla="*/ 0 h 234"/>
                <a:gd name="T12" fmla="*/ 728 w 728"/>
                <a:gd name="T13" fmla="*/ 117 h 234"/>
                <a:gd name="T14" fmla="*/ 610 w 728"/>
                <a:gd name="T1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8" h="234">
                  <a:moveTo>
                    <a:pt x="610" y="234"/>
                  </a:moveTo>
                  <a:lnTo>
                    <a:pt x="610" y="176"/>
                  </a:lnTo>
                  <a:lnTo>
                    <a:pt x="0" y="176"/>
                  </a:lnTo>
                  <a:lnTo>
                    <a:pt x="0" y="58"/>
                  </a:lnTo>
                  <a:lnTo>
                    <a:pt x="610" y="58"/>
                  </a:lnTo>
                  <a:lnTo>
                    <a:pt x="610" y="0"/>
                  </a:lnTo>
                  <a:lnTo>
                    <a:pt x="728" y="117"/>
                  </a:lnTo>
                  <a:lnTo>
                    <a:pt x="610" y="234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35" name="Freeform 141"/>
            <p:cNvSpPr>
              <a:spLocks noEditPoints="1"/>
            </p:cNvSpPr>
            <p:nvPr/>
          </p:nvSpPr>
          <p:spPr bwMode="auto">
            <a:xfrm>
              <a:off x="4137025" y="2303780"/>
              <a:ext cx="475615" cy="186690"/>
            </a:xfrm>
            <a:custGeom>
              <a:avLst/>
              <a:gdLst>
                <a:gd name="T0" fmla="*/ 696 w 749"/>
                <a:gd name="T1" fmla="*/ 208 h 294"/>
                <a:gd name="T2" fmla="*/ 731 w 749"/>
                <a:gd name="T3" fmla="*/ 138 h 294"/>
                <a:gd name="T4" fmla="*/ 678 w 749"/>
                <a:gd name="T5" fmla="*/ 226 h 294"/>
                <a:gd name="T6" fmla="*/ 610 w 749"/>
                <a:gd name="T7" fmla="*/ 257 h 294"/>
                <a:gd name="T8" fmla="*/ 635 w 749"/>
                <a:gd name="T9" fmla="*/ 264 h 294"/>
                <a:gd name="T10" fmla="*/ 661 w 749"/>
                <a:gd name="T11" fmla="*/ 208 h 294"/>
                <a:gd name="T12" fmla="*/ 610 w 749"/>
                <a:gd name="T13" fmla="*/ 232 h 294"/>
                <a:gd name="T14" fmla="*/ 622 w 749"/>
                <a:gd name="T15" fmla="*/ 218 h 294"/>
                <a:gd name="T16" fmla="*/ 575 w 749"/>
                <a:gd name="T17" fmla="*/ 193 h 294"/>
                <a:gd name="T18" fmla="*/ 635 w 749"/>
                <a:gd name="T19" fmla="*/ 232 h 294"/>
                <a:gd name="T20" fmla="*/ 550 w 749"/>
                <a:gd name="T21" fmla="*/ 218 h 294"/>
                <a:gd name="T22" fmla="*/ 475 w 749"/>
                <a:gd name="T23" fmla="*/ 193 h 294"/>
                <a:gd name="T24" fmla="*/ 550 w 749"/>
                <a:gd name="T25" fmla="*/ 218 h 294"/>
                <a:gd name="T26" fmla="*/ 376 w 749"/>
                <a:gd name="T27" fmla="*/ 218 h 294"/>
                <a:gd name="T28" fmla="*/ 451 w 749"/>
                <a:gd name="T29" fmla="*/ 193 h 294"/>
                <a:gd name="T30" fmla="*/ 351 w 749"/>
                <a:gd name="T31" fmla="*/ 218 h 294"/>
                <a:gd name="T32" fmla="*/ 277 w 749"/>
                <a:gd name="T33" fmla="*/ 193 h 294"/>
                <a:gd name="T34" fmla="*/ 351 w 749"/>
                <a:gd name="T35" fmla="*/ 218 h 294"/>
                <a:gd name="T36" fmla="*/ 178 w 749"/>
                <a:gd name="T37" fmla="*/ 218 h 294"/>
                <a:gd name="T38" fmla="*/ 252 w 749"/>
                <a:gd name="T39" fmla="*/ 193 h 294"/>
                <a:gd name="T40" fmla="*/ 153 w 749"/>
                <a:gd name="T41" fmla="*/ 218 h 294"/>
                <a:gd name="T42" fmla="*/ 79 w 749"/>
                <a:gd name="T43" fmla="*/ 193 h 294"/>
                <a:gd name="T44" fmla="*/ 153 w 749"/>
                <a:gd name="T45" fmla="*/ 218 h 294"/>
                <a:gd name="T46" fmla="*/ 0 w 749"/>
                <a:gd name="T47" fmla="*/ 218 h 294"/>
                <a:gd name="T48" fmla="*/ 25 w 749"/>
                <a:gd name="T49" fmla="*/ 173 h 294"/>
                <a:gd name="T50" fmla="*/ 12 w 749"/>
                <a:gd name="T51" fmla="*/ 193 h 294"/>
                <a:gd name="T52" fmla="*/ 54 w 749"/>
                <a:gd name="T53" fmla="*/ 218 h 294"/>
                <a:gd name="T54" fmla="*/ 0 w 749"/>
                <a:gd name="T55" fmla="*/ 76 h 294"/>
                <a:gd name="T56" fmla="*/ 27 w 749"/>
                <a:gd name="T57" fmla="*/ 101 h 294"/>
                <a:gd name="T58" fmla="*/ 25 w 749"/>
                <a:gd name="T59" fmla="*/ 88 h 294"/>
                <a:gd name="T60" fmla="*/ 0 w 749"/>
                <a:gd name="T61" fmla="*/ 148 h 294"/>
                <a:gd name="T62" fmla="*/ 126 w 749"/>
                <a:gd name="T63" fmla="*/ 76 h 294"/>
                <a:gd name="T64" fmla="*/ 51 w 749"/>
                <a:gd name="T65" fmla="*/ 101 h 294"/>
                <a:gd name="T66" fmla="*/ 151 w 749"/>
                <a:gd name="T67" fmla="*/ 76 h 294"/>
                <a:gd name="T68" fmla="*/ 225 w 749"/>
                <a:gd name="T69" fmla="*/ 101 h 294"/>
                <a:gd name="T70" fmla="*/ 151 w 749"/>
                <a:gd name="T71" fmla="*/ 76 h 294"/>
                <a:gd name="T72" fmla="*/ 324 w 749"/>
                <a:gd name="T73" fmla="*/ 76 h 294"/>
                <a:gd name="T74" fmla="*/ 250 w 749"/>
                <a:gd name="T75" fmla="*/ 101 h 294"/>
                <a:gd name="T76" fmla="*/ 349 w 749"/>
                <a:gd name="T77" fmla="*/ 76 h 294"/>
                <a:gd name="T78" fmla="*/ 423 w 749"/>
                <a:gd name="T79" fmla="*/ 101 h 294"/>
                <a:gd name="T80" fmla="*/ 349 w 749"/>
                <a:gd name="T81" fmla="*/ 76 h 294"/>
                <a:gd name="T82" fmla="*/ 522 w 749"/>
                <a:gd name="T83" fmla="*/ 76 h 294"/>
                <a:gd name="T84" fmla="*/ 448 w 749"/>
                <a:gd name="T85" fmla="*/ 101 h 294"/>
                <a:gd name="T86" fmla="*/ 547 w 749"/>
                <a:gd name="T87" fmla="*/ 76 h 294"/>
                <a:gd name="T88" fmla="*/ 622 w 749"/>
                <a:gd name="T89" fmla="*/ 101 h 294"/>
                <a:gd name="T90" fmla="*/ 547 w 749"/>
                <a:gd name="T91" fmla="*/ 76 h 294"/>
                <a:gd name="T92" fmla="*/ 610 w 749"/>
                <a:gd name="T93" fmla="*/ 0 h 294"/>
                <a:gd name="T94" fmla="*/ 642 w 749"/>
                <a:gd name="T95" fmla="*/ 66 h 294"/>
                <a:gd name="T96" fmla="*/ 635 w 749"/>
                <a:gd name="T97" fmla="*/ 30 h 294"/>
                <a:gd name="T98" fmla="*/ 610 w 749"/>
                <a:gd name="T99" fmla="*/ 65 h 294"/>
                <a:gd name="T100" fmla="*/ 729 w 749"/>
                <a:gd name="T101" fmla="*/ 119 h 294"/>
                <a:gd name="T102" fmla="*/ 659 w 749"/>
                <a:gd name="T103" fmla="*/ 84 h 294"/>
                <a:gd name="T104" fmla="*/ 747 w 749"/>
                <a:gd name="T105" fmla="*/ 137 h 294"/>
                <a:gd name="T106" fmla="*/ 731 w 749"/>
                <a:gd name="T107" fmla="*/ 156 h 294"/>
                <a:gd name="T108" fmla="*/ 747 w 749"/>
                <a:gd name="T109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9" h="294">
                  <a:moveTo>
                    <a:pt x="749" y="156"/>
                  </a:moveTo>
                  <a:lnTo>
                    <a:pt x="696" y="208"/>
                  </a:lnTo>
                  <a:lnTo>
                    <a:pt x="678" y="191"/>
                  </a:lnTo>
                  <a:lnTo>
                    <a:pt x="731" y="138"/>
                  </a:lnTo>
                  <a:lnTo>
                    <a:pt x="749" y="156"/>
                  </a:lnTo>
                  <a:close/>
                  <a:moveTo>
                    <a:pt x="678" y="226"/>
                  </a:moveTo>
                  <a:lnTo>
                    <a:pt x="610" y="294"/>
                  </a:lnTo>
                  <a:lnTo>
                    <a:pt x="610" y="257"/>
                  </a:lnTo>
                  <a:lnTo>
                    <a:pt x="635" y="257"/>
                  </a:lnTo>
                  <a:lnTo>
                    <a:pt x="635" y="264"/>
                  </a:lnTo>
                  <a:lnTo>
                    <a:pt x="614" y="255"/>
                  </a:lnTo>
                  <a:lnTo>
                    <a:pt x="661" y="208"/>
                  </a:lnTo>
                  <a:lnTo>
                    <a:pt x="678" y="226"/>
                  </a:lnTo>
                  <a:close/>
                  <a:moveTo>
                    <a:pt x="610" y="232"/>
                  </a:moveTo>
                  <a:lnTo>
                    <a:pt x="610" y="206"/>
                  </a:lnTo>
                  <a:lnTo>
                    <a:pt x="622" y="218"/>
                  </a:lnTo>
                  <a:lnTo>
                    <a:pt x="575" y="218"/>
                  </a:lnTo>
                  <a:lnTo>
                    <a:pt x="575" y="193"/>
                  </a:lnTo>
                  <a:lnTo>
                    <a:pt x="635" y="193"/>
                  </a:lnTo>
                  <a:lnTo>
                    <a:pt x="635" y="232"/>
                  </a:lnTo>
                  <a:lnTo>
                    <a:pt x="610" y="232"/>
                  </a:lnTo>
                  <a:close/>
                  <a:moveTo>
                    <a:pt x="550" y="218"/>
                  </a:moveTo>
                  <a:lnTo>
                    <a:pt x="475" y="218"/>
                  </a:lnTo>
                  <a:lnTo>
                    <a:pt x="475" y="193"/>
                  </a:lnTo>
                  <a:lnTo>
                    <a:pt x="550" y="193"/>
                  </a:lnTo>
                  <a:lnTo>
                    <a:pt x="550" y="218"/>
                  </a:lnTo>
                  <a:close/>
                  <a:moveTo>
                    <a:pt x="451" y="218"/>
                  </a:moveTo>
                  <a:lnTo>
                    <a:pt x="376" y="218"/>
                  </a:lnTo>
                  <a:lnTo>
                    <a:pt x="376" y="193"/>
                  </a:lnTo>
                  <a:lnTo>
                    <a:pt x="451" y="193"/>
                  </a:lnTo>
                  <a:lnTo>
                    <a:pt x="451" y="218"/>
                  </a:lnTo>
                  <a:close/>
                  <a:moveTo>
                    <a:pt x="351" y="218"/>
                  </a:moveTo>
                  <a:lnTo>
                    <a:pt x="277" y="218"/>
                  </a:lnTo>
                  <a:lnTo>
                    <a:pt x="277" y="193"/>
                  </a:lnTo>
                  <a:lnTo>
                    <a:pt x="351" y="193"/>
                  </a:lnTo>
                  <a:lnTo>
                    <a:pt x="351" y="218"/>
                  </a:lnTo>
                  <a:close/>
                  <a:moveTo>
                    <a:pt x="252" y="218"/>
                  </a:moveTo>
                  <a:lnTo>
                    <a:pt x="178" y="218"/>
                  </a:lnTo>
                  <a:lnTo>
                    <a:pt x="178" y="193"/>
                  </a:lnTo>
                  <a:lnTo>
                    <a:pt x="252" y="193"/>
                  </a:lnTo>
                  <a:lnTo>
                    <a:pt x="252" y="218"/>
                  </a:lnTo>
                  <a:close/>
                  <a:moveTo>
                    <a:pt x="153" y="218"/>
                  </a:moveTo>
                  <a:lnTo>
                    <a:pt x="79" y="218"/>
                  </a:lnTo>
                  <a:lnTo>
                    <a:pt x="79" y="193"/>
                  </a:lnTo>
                  <a:lnTo>
                    <a:pt x="153" y="193"/>
                  </a:lnTo>
                  <a:lnTo>
                    <a:pt x="153" y="218"/>
                  </a:lnTo>
                  <a:close/>
                  <a:moveTo>
                    <a:pt x="54" y="218"/>
                  </a:moveTo>
                  <a:lnTo>
                    <a:pt x="0" y="218"/>
                  </a:lnTo>
                  <a:lnTo>
                    <a:pt x="0" y="173"/>
                  </a:lnTo>
                  <a:lnTo>
                    <a:pt x="25" y="173"/>
                  </a:lnTo>
                  <a:lnTo>
                    <a:pt x="25" y="206"/>
                  </a:lnTo>
                  <a:lnTo>
                    <a:pt x="12" y="193"/>
                  </a:lnTo>
                  <a:lnTo>
                    <a:pt x="54" y="193"/>
                  </a:lnTo>
                  <a:lnTo>
                    <a:pt x="54" y="218"/>
                  </a:lnTo>
                  <a:close/>
                  <a:moveTo>
                    <a:pt x="0" y="148"/>
                  </a:moveTo>
                  <a:lnTo>
                    <a:pt x="0" y="76"/>
                  </a:lnTo>
                  <a:lnTo>
                    <a:pt x="27" y="76"/>
                  </a:lnTo>
                  <a:lnTo>
                    <a:pt x="27" y="101"/>
                  </a:lnTo>
                  <a:lnTo>
                    <a:pt x="12" y="101"/>
                  </a:lnTo>
                  <a:lnTo>
                    <a:pt x="25" y="88"/>
                  </a:lnTo>
                  <a:lnTo>
                    <a:pt x="25" y="148"/>
                  </a:lnTo>
                  <a:lnTo>
                    <a:pt x="0" y="148"/>
                  </a:lnTo>
                  <a:close/>
                  <a:moveTo>
                    <a:pt x="51" y="76"/>
                  </a:moveTo>
                  <a:lnTo>
                    <a:pt x="126" y="76"/>
                  </a:lnTo>
                  <a:lnTo>
                    <a:pt x="126" y="101"/>
                  </a:lnTo>
                  <a:lnTo>
                    <a:pt x="51" y="101"/>
                  </a:lnTo>
                  <a:lnTo>
                    <a:pt x="51" y="76"/>
                  </a:lnTo>
                  <a:close/>
                  <a:moveTo>
                    <a:pt x="151" y="76"/>
                  </a:moveTo>
                  <a:lnTo>
                    <a:pt x="225" y="76"/>
                  </a:lnTo>
                  <a:lnTo>
                    <a:pt x="225" y="101"/>
                  </a:lnTo>
                  <a:lnTo>
                    <a:pt x="151" y="101"/>
                  </a:lnTo>
                  <a:lnTo>
                    <a:pt x="151" y="76"/>
                  </a:lnTo>
                  <a:close/>
                  <a:moveTo>
                    <a:pt x="250" y="76"/>
                  </a:moveTo>
                  <a:lnTo>
                    <a:pt x="324" y="76"/>
                  </a:lnTo>
                  <a:lnTo>
                    <a:pt x="324" y="101"/>
                  </a:lnTo>
                  <a:lnTo>
                    <a:pt x="250" y="101"/>
                  </a:lnTo>
                  <a:lnTo>
                    <a:pt x="250" y="76"/>
                  </a:lnTo>
                  <a:close/>
                  <a:moveTo>
                    <a:pt x="349" y="76"/>
                  </a:moveTo>
                  <a:lnTo>
                    <a:pt x="423" y="76"/>
                  </a:lnTo>
                  <a:lnTo>
                    <a:pt x="423" y="101"/>
                  </a:lnTo>
                  <a:lnTo>
                    <a:pt x="349" y="101"/>
                  </a:lnTo>
                  <a:lnTo>
                    <a:pt x="349" y="76"/>
                  </a:lnTo>
                  <a:close/>
                  <a:moveTo>
                    <a:pt x="448" y="76"/>
                  </a:moveTo>
                  <a:lnTo>
                    <a:pt x="522" y="76"/>
                  </a:lnTo>
                  <a:lnTo>
                    <a:pt x="522" y="101"/>
                  </a:lnTo>
                  <a:lnTo>
                    <a:pt x="448" y="101"/>
                  </a:lnTo>
                  <a:lnTo>
                    <a:pt x="448" y="76"/>
                  </a:lnTo>
                  <a:close/>
                  <a:moveTo>
                    <a:pt x="547" y="76"/>
                  </a:moveTo>
                  <a:lnTo>
                    <a:pt x="622" y="76"/>
                  </a:lnTo>
                  <a:lnTo>
                    <a:pt x="622" y="101"/>
                  </a:lnTo>
                  <a:lnTo>
                    <a:pt x="547" y="101"/>
                  </a:lnTo>
                  <a:lnTo>
                    <a:pt x="547" y="76"/>
                  </a:lnTo>
                  <a:close/>
                  <a:moveTo>
                    <a:pt x="610" y="65"/>
                  </a:moveTo>
                  <a:lnTo>
                    <a:pt x="610" y="0"/>
                  </a:lnTo>
                  <a:lnTo>
                    <a:pt x="659" y="49"/>
                  </a:lnTo>
                  <a:lnTo>
                    <a:pt x="642" y="66"/>
                  </a:lnTo>
                  <a:lnTo>
                    <a:pt x="614" y="39"/>
                  </a:lnTo>
                  <a:lnTo>
                    <a:pt x="635" y="30"/>
                  </a:lnTo>
                  <a:lnTo>
                    <a:pt x="635" y="65"/>
                  </a:lnTo>
                  <a:lnTo>
                    <a:pt x="610" y="65"/>
                  </a:lnTo>
                  <a:close/>
                  <a:moveTo>
                    <a:pt x="677" y="66"/>
                  </a:moveTo>
                  <a:lnTo>
                    <a:pt x="729" y="119"/>
                  </a:lnTo>
                  <a:lnTo>
                    <a:pt x="712" y="137"/>
                  </a:lnTo>
                  <a:lnTo>
                    <a:pt x="659" y="84"/>
                  </a:lnTo>
                  <a:lnTo>
                    <a:pt x="677" y="66"/>
                  </a:lnTo>
                  <a:close/>
                  <a:moveTo>
                    <a:pt x="747" y="137"/>
                  </a:moveTo>
                  <a:lnTo>
                    <a:pt x="749" y="138"/>
                  </a:lnTo>
                  <a:lnTo>
                    <a:pt x="731" y="156"/>
                  </a:lnTo>
                  <a:lnTo>
                    <a:pt x="729" y="154"/>
                  </a:lnTo>
                  <a:lnTo>
                    <a:pt x="747" y="137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36" name="Freeform 142"/>
            <p:cNvSpPr>
              <a:spLocks/>
            </p:cNvSpPr>
            <p:nvPr/>
          </p:nvSpPr>
          <p:spPr bwMode="auto">
            <a:xfrm>
              <a:off x="3044190" y="3163570"/>
              <a:ext cx="1471930" cy="147955"/>
            </a:xfrm>
            <a:custGeom>
              <a:avLst/>
              <a:gdLst>
                <a:gd name="T0" fmla="*/ 2201 w 2318"/>
                <a:gd name="T1" fmla="*/ 233 h 233"/>
                <a:gd name="T2" fmla="*/ 2201 w 2318"/>
                <a:gd name="T3" fmla="*/ 175 h 233"/>
                <a:gd name="T4" fmla="*/ 0 w 2318"/>
                <a:gd name="T5" fmla="*/ 175 h 233"/>
                <a:gd name="T6" fmla="*/ 0 w 2318"/>
                <a:gd name="T7" fmla="*/ 58 h 233"/>
                <a:gd name="T8" fmla="*/ 2201 w 2318"/>
                <a:gd name="T9" fmla="*/ 58 h 233"/>
                <a:gd name="T10" fmla="*/ 2201 w 2318"/>
                <a:gd name="T11" fmla="*/ 0 h 233"/>
                <a:gd name="T12" fmla="*/ 2318 w 2318"/>
                <a:gd name="T13" fmla="*/ 117 h 233"/>
                <a:gd name="T14" fmla="*/ 2201 w 2318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8" h="233">
                  <a:moveTo>
                    <a:pt x="2201" y="233"/>
                  </a:moveTo>
                  <a:lnTo>
                    <a:pt x="2201" y="175"/>
                  </a:lnTo>
                  <a:lnTo>
                    <a:pt x="0" y="175"/>
                  </a:lnTo>
                  <a:lnTo>
                    <a:pt x="0" y="58"/>
                  </a:lnTo>
                  <a:lnTo>
                    <a:pt x="2201" y="58"/>
                  </a:lnTo>
                  <a:lnTo>
                    <a:pt x="2201" y="0"/>
                  </a:lnTo>
                  <a:lnTo>
                    <a:pt x="2318" y="117"/>
                  </a:lnTo>
                  <a:lnTo>
                    <a:pt x="2201" y="233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37" name="Freeform 143"/>
            <p:cNvSpPr>
              <a:spLocks/>
            </p:cNvSpPr>
            <p:nvPr/>
          </p:nvSpPr>
          <p:spPr bwMode="auto">
            <a:xfrm>
              <a:off x="3044190" y="3163570"/>
              <a:ext cx="1471930" cy="147955"/>
            </a:xfrm>
            <a:custGeom>
              <a:avLst/>
              <a:gdLst>
                <a:gd name="T0" fmla="*/ 2201 w 2318"/>
                <a:gd name="T1" fmla="*/ 233 h 233"/>
                <a:gd name="T2" fmla="*/ 2201 w 2318"/>
                <a:gd name="T3" fmla="*/ 175 h 233"/>
                <a:gd name="T4" fmla="*/ 0 w 2318"/>
                <a:gd name="T5" fmla="*/ 175 h 233"/>
                <a:gd name="T6" fmla="*/ 0 w 2318"/>
                <a:gd name="T7" fmla="*/ 58 h 233"/>
                <a:gd name="T8" fmla="*/ 2201 w 2318"/>
                <a:gd name="T9" fmla="*/ 58 h 233"/>
                <a:gd name="T10" fmla="*/ 2201 w 2318"/>
                <a:gd name="T11" fmla="*/ 0 h 233"/>
                <a:gd name="T12" fmla="*/ 2318 w 2318"/>
                <a:gd name="T13" fmla="*/ 117 h 233"/>
                <a:gd name="T14" fmla="*/ 2201 w 2318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8" h="233">
                  <a:moveTo>
                    <a:pt x="2201" y="233"/>
                  </a:moveTo>
                  <a:lnTo>
                    <a:pt x="2201" y="175"/>
                  </a:lnTo>
                  <a:lnTo>
                    <a:pt x="0" y="175"/>
                  </a:lnTo>
                  <a:lnTo>
                    <a:pt x="0" y="58"/>
                  </a:lnTo>
                  <a:lnTo>
                    <a:pt x="2201" y="58"/>
                  </a:lnTo>
                  <a:lnTo>
                    <a:pt x="2201" y="0"/>
                  </a:lnTo>
                  <a:lnTo>
                    <a:pt x="2318" y="117"/>
                  </a:lnTo>
                  <a:lnTo>
                    <a:pt x="2201" y="233"/>
                  </a:lnTo>
                  <a:close/>
                </a:path>
              </a:pathLst>
            </a:custGeom>
            <a:noFill/>
            <a:ln w="158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38" name="Freeform 144"/>
            <p:cNvSpPr>
              <a:spLocks/>
            </p:cNvSpPr>
            <p:nvPr/>
          </p:nvSpPr>
          <p:spPr bwMode="auto">
            <a:xfrm>
              <a:off x="1015365" y="3163570"/>
              <a:ext cx="1450975" cy="147955"/>
            </a:xfrm>
            <a:custGeom>
              <a:avLst/>
              <a:gdLst>
                <a:gd name="T0" fmla="*/ 117 w 2285"/>
                <a:gd name="T1" fmla="*/ 0 h 233"/>
                <a:gd name="T2" fmla="*/ 117 w 2285"/>
                <a:gd name="T3" fmla="*/ 58 h 233"/>
                <a:gd name="T4" fmla="*/ 2285 w 2285"/>
                <a:gd name="T5" fmla="*/ 58 h 233"/>
                <a:gd name="T6" fmla="*/ 2285 w 2285"/>
                <a:gd name="T7" fmla="*/ 175 h 233"/>
                <a:gd name="T8" fmla="*/ 117 w 2285"/>
                <a:gd name="T9" fmla="*/ 175 h 233"/>
                <a:gd name="T10" fmla="*/ 117 w 2285"/>
                <a:gd name="T11" fmla="*/ 233 h 233"/>
                <a:gd name="T12" fmla="*/ 0 w 2285"/>
                <a:gd name="T13" fmla="*/ 117 h 233"/>
                <a:gd name="T14" fmla="*/ 117 w 2285"/>
                <a:gd name="T1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5" h="233">
                  <a:moveTo>
                    <a:pt x="117" y="0"/>
                  </a:moveTo>
                  <a:lnTo>
                    <a:pt x="117" y="58"/>
                  </a:lnTo>
                  <a:lnTo>
                    <a:pt x="2285" y="58"/>
                  </a:lnTo>
                  <a:lnTo>
                    <a:pt x="2285" y="175"/>
                  </a:lnTo>
                  <a:lnTo>
                    <a:pt x="117" y="175"/>
                  </a:lnTo>
                  <a:lnTo>
                    <a:pt x="117" y="233"/>
                  </a:lnTo>
                  <a:lnTo>
                    <a:pt x="0" y="11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39" name="Freeform 145"/>
            <p:cNvSpPr>
              <a:spLocks/>
            </p:cNvSpPr>
            <p:nvPr/>
          </p:nvSpPr>
          <p:spPr bwMode="auto">
            <a:xfrm>
              <a:off x="1015365" y="3163570"/>
              <a:ext cx="1450975" cy="147955"/>
            </a:xfrm>
            <a:custGeom>
              <a:avLst/>
              <a:gdLst>
                <a:gd name="T0" fmla="*/ 117 w 2285"/>
                <a:gd name="T1" fmla="*/ 0 h 233"/>
                <a:gd name="T2" fmla="*/ 117 w 2285"/>
                <a:gd name="T3" fmla="*/ 58 h 233"/>
                <a:gd name="T4" fmla="*/ 2285 w 2285"/>
                <a:gd name="T5" fmla="*/ 58 h 233"/>
                <a:gd name="T6" fmla="*/ 2285 w 2285"/>
                <a:gd name="T7" fmla="*/ 175 h 233"/>
                <a:gd name="T8" fmla="*/ 117 w 2285"/>
                <a:gd name="T9" fmla="*/ 175 h 233"/>
                <a:gd name="T10" fmla="*/ 117 w 2285"/>
                <a:gd name="T11" fmla="*/ 233 h 233"/>
                <a:gd name="T12" fmla="*/ 0 w 2285"/>
                <a:gd name="T13" fmla="*/ 117 h 233"/>
                <a:gd name="T14" fmla="*/ 117 w 2285"/>
                <a:gd name="T1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5" h="233">
                  <a:moveTo>
                    <a:pt x="117" y="0"/>
                  </a:moveTo>
                  <a:lnTo>
                    <a:pt x="117" y="58"/>
                  </a:lnTo>
                  <a:lnTo>
                    <a:pt x="2285" y="58"/>
                  </a:lnTo>
                  <a:lnTo>
                    <a:pt x="2285" y="175"/>
                  </a:lnTo>
                  <a:lnTo>
                    <a:pt x="117" y="175"/>
                  </a:lnTo>
                  <a:lnTo>
                    <a:pt x="117" y="233"/>
                  </a:lnTo>
                  <a:lnTo>
                    <a:pt x="0" y="117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158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40" name="Freeform 146"/>
            <p:cNvSpPr>
              <a:spLocks/>
            </p:cNvSpPr>
            <p:nvPr/>
          </p:nvSpPr>
          <p:spPr bwMode="auto">
            <a:xfrm>
              <a:off x="1965325" y="2419350"/>
              <a:ext cx="601345" cy="520700"/>
            </a:xfrm>
            <a:custGeom>
              <a:avLst/>
              <a:gdLst>
                <a:gd name="T0" fmla="*/ 781 w 947"/>
                <a:gd name="T1" fmla="*/ 820 h 820"/>
                <a:gd name="T2" fmla="*/ 819 w 947"/>
                <a:gd name="T3" fmla="*/ 775 h 820"/>
                <a:gd name="T4" fmla="*/ 0 w 947"/>
                <a:gd name="T5" fmla="*/ 90 h 820"/>
                <a:gd name="T6" fmla="*/ 75 w 947"/>
                <a:gd name="T7" fmla="*/ 0 h 820"/>
                <a:gd name="T8" fmla="*/ 894 w 947"/>
                <a:gd name="T9" fmla="*/ 686 h 820"/>
                <a:gd name="T10" fmla="*/ 932 w 947"/>
                <a:gd name="T11" fmla="*/ 641 h 820"/>
                <a:gd name="T12" fmla="*/ 947 w 947"/>
                <a:gd name="T13" fmla="*/ 806 h 820"/>
                <a:gd name="T14" fmla="*/ 781 w 947"/>
                <a:gd name="T15" fmla="*/ 82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820">
                  <a:moveTo>
                    <a:pt x="781" y="820"/>
                  </a:moveTo>
                  <a:lnTo>
                    <a:pt x="819" y="775"/>
                  </a:lnTo>
                  <a:lnTo>
                    <a:pt x="0" y="90"/>
                  </a:lnTo>
                  <a:lnTo>
                    <a:pt x="75" y="0"/>
                  </a:lnTo>
                  <a:lnTo>
                    <a:pt x="894" y="686"/>
                  </a:lnTo>
                  <a:lnTo>
                    <a:pt x="932" y="641"/>
                  </a:lnTo>
                  <a:lnTo>
                    <a:pt x="947" y="806"/>
                  </a:lnTo>
                  <a:lnTo>
                    <a:pt x="781" y="820"/>
                  </a:lnTo>
                  <a:close/>
                </a:path>
              </a:pathLst>
            </a:custGeom>
            <a:solidFill>
              <a:srgbClr val="B3A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41" name="Freeform 147"/>
            <p:cNvSpPr>
              <a:spLocks/>
            </p:cNvSpPr>
            <p:nvPr/>
          </p:nvSpPr>
          <p:spPr bwMode="auto">
            <a:xfrm>
              <a:off x="1965325" y="2419350"/>
              <a:ext cx="601345" cy="520700"/>
            </a:xfrm>
            <a:custGeom>
              <a:avLst/>
              <a:gdLst>
                <a:gd name="T0" fmla="*/ 781 w 947"/>
                <a:gd name="T1" fmla="*/ 820 h 820"/>
                <a:gd name="T2" fmla="*/ 819 w 947"/>
                <a:gd name="T3" fmla="*/ 775 h 820"/>
                <a:gd name="T4" fmla="*/ 0 w 947"/>
                <a:gd name="T5" fmla="*/ 90 h 820"/>
                <a:gd name="T6" fmla="*/ 75 w 947"/>
                <a:gd name="T7" fmla="*/ 0 h 820"/>
                <a:gd name="T8" fmla="*/ 894 w 947"/>
                <a:gd name="T9" fmla="*/ 686 h 820"/>
                <a:gd name="T10" fmla="*/ 932 w 947"/>
                <a:gd name="T11" fmla="*/ 641 h 820"/>
                <a:gd name="T12" fmla="*/ 947 w 947"/>
                <a:gd name="T13" fmla="*/ 806 h 820"/>
                <a:gd name="T14" fmla="*/ 781 w 947"/>
                <a:gd name="T15" fmla="*/ 82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820">
                  <a:moveTo>
                    <a:pt x="781" y="820"/>
                  </a:moveTo>
                  <a:lnTo>
                    <a:pt x="819" y="775"/>
                  </a:lnTo>
                  <a:lnTo>
                    <a:pt x="0" y="90"/>
                  </a:lnTo>
                  <a:lnTo>
                    <a:pt x="75" y="0"/>
                  </a:lnTo>
                  <a:lnTo>
                    <a:pt x="894" y="686"/>
                  </a:lnTo>
                  <a:lnTo>
                    <a:pt x="932" y="641"/>
                  </a:lnTo>
                  <a:lnTo>
                    <a:pt x="947" y="806"/>
                  </a:lnTo>
                  <a:lnTo>
                    <a:pt x="781" y="820"/>
                  </a:lnTo>
                  <a:close/>
                </a:path>
              </a:pathLst>
            </a:custGeom>
            <a:noFill/>
            <a:ln w="15240" cap="flat">
              <a:solidFill>
                <a:srgbClr val="604A7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42" name="Freeform 148"/>
            <p:cNvSpPr>
              <a:spLocks/>
            </p:cNvSpPr>
            <p:nvPr/>
          </p:nvSpPr>
          <p:spPr bwMode="auto">
            <a:xfrm>
              <a:off x="990600" y="2425700"/>
              <a:ext cx="1517650" cy="710565"/>
            </a:xfrm>
            <a:custGeom>
              <a:avLst/>
              <a:gdLst>
                <a:gd name="T0" fmla="*/ 154 w 2390"/>
                <a:gd name="T1" fmla="*/ 0 h 1119"/>
                <a:gd name="T2" fmla="*/ 131 w 2390"/>
                <a:gd name="T3" fmla="*/ 54 h 1119"/>
                <a:gd name="T4" fmla="*/ 2390 w 2390"/>
                <a:gd name="T5" fmla="*/ 1012 h 1119"/>
                <a:gd name="T6" fmla="*/ 2345 w 2390"/>
                <a:gd name="T7" fmla="*/ 1119 h 1119"/>
                <a:gd name="T8" fmla="*/ 85 w 2390"/>
                <a:gd name="T9" fmla="*/ 162 h 1119"/>
                <a:gd name="T10" fmla="*/ 62 w 2390"/>
                <a:gd name="T11" fmla="*/ 216 h 1119"/>
                <a:gd name="T12" fmla="*/ 0 w 2390"/>
                <a:gd name="T13" fmla="*/ 62 h 1119"/>
                <a:gd name="T14" fmla="*/ 154 w 2390"/>
                <a:gd name="T15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0" h="1119">
                  <a:moveTo>
                    <a:pt x="154" y="0"/>
                  </a:moveTo>
                  <a:lnTo>
                    <a:pt x="131" y="54"/>
                  </a:lnTo>
                  <a:lnTo>
                    <a:pt x="2390" y="1012"/>
                  </a:lnTo>
                  <a:lnTo>
                    <a:pt x="2345" y="1119"/>
                  </a:lnTo>
                  <a:lnTo>
                    <a:pt x="85" y="162"/>
                  </a:lnTo>
                  <a:lnTo>
                    <a:pt x="62" y="216"/>
                  </a:lnTo>
                  <a:lnTo>
                    <a:pt x="0" y="6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CC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43" name="Freeform 149"/>
            <p:cNvSpPr>
              <a:spLocks noEditPoints="1"/>
            </p:cNvSpPr>
            <p:nvPr/>
          </p:nvSpPr>
          <p:spPr bwMode="auto">
            <a:xfrm>
              <a:off x="983615" y="2411730"/>
              <a:ext cx="1534795" cy="727075"/>
            </a:xfrm>
            <a:custGeom>
              <a:avLst/>
              <a:gdLst>
                <a:gd name="T0" fmla="*/ 7 w 2417"/>
                <a:gd name="T1" fmla="*/ 73 h 1145"/>
                <a:gd name="T2" fmla="*/ 154 w 2417"/>
                <a:gd name="T3" fmla="*/ 18 h 1145"/>
                <a:gd name="T4" fmla="*/ 153 w 2417"/>
                <a:gd name="T5" fmla="*/ 81 h 1145"/>
                <a:gd name="T6" fmla="*/ 142 w 2417"/>
                <a:gd name="T7" fmla="*/ 44 h 1145"/>
                <a:gd name="T8" fmla="*/ 199 w 2417"/>
                <a:gd name="T9" fmla="*/ 114 h 1145"/>
                <a:gd name="T10" fmla="*/ 289 w 2417"/>
                <a:gd name="T11" fmla="*/ 152 h 1145"/>
                <a:gd name="T12" fmla="*/ 378 w 2417"/>
                <a:gd name="T13" fmla="*/ 189 h 1145"/>
                <a:gd name="T14" fmla="*/ 467 w 2417"/>
                <a:gd name="T15" fmla="*/ 227 h 1145"/>
                <a:gd name="T16" fmla="*/ 557 w 2417"/>
                <a:gd name="T17" fmla="*/ 265 h 1145"/>
                <a:gd name="T18" fmla="*/ 646 w 2417"/>
                <a:gd name="T19" fmla="*/ 303 h 1145"/>
                <a:gd name="T20" fmla="*/ 736 w 2417"/>
                <a:gd name="T21" fmla="*/ 341 h 1145"/>
                <a:gd name="T22" fmla="*/ 825 w 2417"/>
                <a:gd name="T23" fmla="*/ 379 h 1145"/>
                <a:gd name="T24" fmla="*/ 915 w 2417"/>
                <a:gd name="T25" fmla="*/ 417 h 1145"/>
                <a:gd name="T26" fmla="*/ 1004 w 2417"/>
                <a:gd name="T27" fmla="*/ 455 h 1145"/>
                <a:gd name="T28" fmla="*/ 1094 w 2417"/>
                <a:gd name="T29" fmla="*/ 493 h 1145"/>
                <a:gd name="T30" fmla="*/ 1183 w 2417"/>
                <a:gd name="T31" fmla="*/ 531 h 1145"/>
                <a:gd name="T32" fmla="*/ 1273 w 2417"/>
                <a:gd name="T33" fmla="*/ 569 h 1145"/>
                <a:gd name="T34" fmla="*/ 1362 w 2417"/>
                <a:gd name="T35" fmla="*/ 606 h 1145"/>
                <a:gd name="T36" fmla="*/ 1452 w 2417"/>
                <a:gd name="T37" fmla="*/ 644 h 1145"/>
                <a:gd name="T38" fmla="*/ 1541 w 2417"/>
                <a:gd name="T39" fmla="*/ 682 h 1145"/>
                <a:gd name="T40" fmla="*/ 1631 w 2417"/>
                <a:gd name="T41" fmla="*/ 720 h 1145"/>
                <a:gd name="T42" fmla="*/ 1720 w 2417"/>
                <a:gd name="T43" fmla="*/ 758 h 1145"/>
                <a:gd name="T44" fmla="*/ 1810 w 2417"/>
                <a:gd name="T45" fmla="*/ 796 h 1145"/>
                <a:gd name="T46" fmla="*/ 1899 w 2417"/>
                <a:gd name="T47" fmla="*/ 834 h 1145"/>
                <a:gd name="T48" fmla="*/ 1989 w 2417"/>
                <a:gd name="T49" fmla="*/ 872 h 1145"/>
                <a:gd name="T50" fmla="*/ 2078 w 2417"/>
                <a:gd name="T51" fmla="*/ 910 h 1145"/>
                <a:gd name="T52" fmla="*/ 2168 w 2417"/>
                <a:gd name="T53" fmla="*/ 948 h 1145"/>
                <a:gd name="T54" fmla="*/ 2257 w 2417"/>
                <a:gd name="T55" fmla="*/ 986 h 1145"/>
                <a:gd name="T56" fmla="*/ 2383 w 2417"/>
                <a:gd name="T57" fmla="*/ 1046 h 1145"/>
                <a:gd name="T58" fmla="*/ 2396 w 2417"/>
                <a:gd name="T59" fmla="*/ 1078 h 1145"/>
                <a:gd name="T60" fmla="*/ 2330 w 2417"/>
                <a:gd name="T61" fmla="*/ 1144 h 1145"/>
                <a:gd name="T62" fmla="*/ 2241 w 2417"/>
                <a:gd name="T63" fmla="*/ 1106 h 1145"/>
                <a:gd name="T64" fmla="*/ 2151 w 2417"/>
                <a:gd name="T65" fmla="*/ 1068 h 1145"/>
                <a:gd name="T66" fmla="*/ 2062 w 2417"/>
                <a:gd name="T67" fmla="*/ 1030 h 1145"/>
                <a:gd name="T68" fmla="*/ 1972 w 2417"/>
                <a:gd name="T69" fmla="*/ 992 h 1145"/>
                <a:gd name="T70" fmla="*/ 1883 w 2417"/>
                <a:gd name="T71" fmla="*/ 954 h 1145"/>
                <a:gd name="T72" fmla="*/ 1793 w 2417"/>
                <a:gd name="T73" fmla="*/ 916 h 1145"/>
                <a:gd name="T74" fmla="*/ 1704 w 2417"/>
                <a:gd name="T75" fmla="*/ 878 h 1145"/>
                <a:gd name="T76" fmla="*/ 1614 w 2417"/>
                <a:gd name="T77" fmla="*/ 840 h 1145"/>
                <a:gd name="T78" fmla="*/ 1525 w 2417"/>
                <a:gd name="T79" fmla="*/ 802 h 1145"/>
                <a:gd name="T80" fmla="*/ 1435 w 2417"/>
                <a:gd name="T81" fmla="*/ 765 h 1145"/>
                <a:gd name="T82" fmla="*/ 1346 w 2417"/>
                <a:gd name="T83" fmla="*/ 727 h 1145"/>
                <a:gd name="T84" fmla="*/ 1256 w 2417"/>
                <a:gd name="T85" fmla="*/ 689 h 1145"/>
                <a:gd name="T86" fmla="*/ 1167 w 2417"/>
                <a:gd name="T87" fmla="*/ 651 h 1145"/>
                <a:gd name="T88" fmla="*/ 1077 w 2417"/>
                <a:gd name="T89" fmla="*/ 613 h 1145"/>
                <a:gd name="T90" fmla="*/ 988 w 2417"/>
                <a:gd name="T91" fmla="*/ 575 h 1145"/>
                <a:gd name="T92" fmla="*/ 898 w 2417"/>
                <a:gd name="T93" fmla="*/ 537 h 1145"/>
                <a:gd name="T94" fmla="*/ 809 w 2417"/>
                <a:gd name="T95" fmla="*/ 499 h 1145"/>
                <a:gd name="T96" fmla="*/ 719 w 2417"/>
                <a:gd name="T97" fmla="*/ 461 h 1145"/>
                <a:gd name="T98" fmla="*/ 630 w 2417"/>
                <a:gd name="T99" fmla="*/ 423 h 1145"/>
                <a:gd name="T100" fmla="*/ 540 w 2417"/>
                <a:gd name="T101" fmla="*/ 385 h 1145"/>
                <a:gd name="T102" fmla="*/ 451 w 2417"/>
                <a:gd name="T103" fmla="*/ 348 h 1145"/>
                <a:gd name="T104" fmla="*/ 361 w 2417"/>
                <a:gd name="T105" fmla="*/ 310 h 1145"/>
                <a:gd name="T106" fmla="*/ 272 w 2417"/>
                <a:gd name="T107" fmla="*/ 272 h 1145"/>
                <a:gd name="T108" fmla="*/ 182 w 2417"/>
                <a:gd name="T109" fmla="*/ 234 h 1145"/>
                <a:gd name="T110" fmla="*/ 93 w 2417"/>
                <a:gd name="T111" fmla="*/ 196 h 1145"/>
                <a:gd name="T112" fmla="*/ 80 w 2417"/>
                <a:gd name="T113" fmla="*/ 222 h 1145"/>
                <a:gd name="T114" fmla="*/ 93 w 2417"/>
                <a:gd name="T115" fmla="*/ 196 h 1145"/>
                <a:gd name="T116" fmla="*/ 48 w 2417"/>
                <a:gd name="T117" fmla="*/ 208 h 1145"/>
                <a:gd name="T118" fmla="*/ 12 w 2417"/>
                <a:gd name="T119" fmla="*/ 11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17" h="1145">
                  <a:moveTo>
                    <a:pt x="7" y="73"/>
                  </a:moveTo>
                  <a:lnTo>
                    <a:pt x="74" y="46"/>
                  </a:lnTo>
                  <a:lnTo>
                    <a:pt x="83" y="68"/>
                  </a:lnTo>
                  <a:lnTo>
                    <a:pt x="16" y="96"/>
                  </a:lnTo>
                  <a:lnTo>
                    <a:pt x="7" y="73"/>
                  </a:lnTo>
                  <a:close/>
                  <a:moveTo>
                    <a:pt x="97" y="37"/>
                  </a:moveTo>
                  <a:lnTo>
                    <a:pt x="187" y="0"/>
                  </a:lnTo>
                  <a:lnTo>
                    <a:pt x="174" y="31"/>
                  </a:lnTo>
                  <a:lnTo>
                    <a:pt x="152" y="22"/>
                  </a:lnTo>
                  <a:lnTo>
                    <a:pt x="154" y="18"/>
                  </a:lnTo>
                  <a:lnTo>
                    <a:pt x="169" y="34"/>
                  </a:lnTo>
                  <a:lnTo>
                    <a:pt x="106" y="59"/>
                  </a:lnTo>
                  <a:lnTo>
                    <a:pt x="97" y="37"/>
                  </a:lnTo>
                  <a:close/>
                  <a:moveTo>
                    <a:pt x="165" y="53"/>
                  </a:moveTo>
                  <a:lnTo>
                    <a:pt x="153" y="81"/>
                  </a:lnTo>
                  <a:lnTo>
                    <a:pt x="147" y="65"/>
                  </a:lnTo>
                  <a:lnTo>
                    <a:pt x="186" y="82"/>
                  </a:lnTo>
                  <a:lnTo>
                    <a:pt x="177" y="104"/>
                  </a:lnTo>
                  <a:lnTo>
                    <a:pt x="126" y="83"/>
                  </a:lnTo>
                  <a:lnTo>
                    <a:pt x="142" y="44"/>
                  </a:lnTo>
                  <a:lnTo>
                    <a:pt x="165" y="53"/>
                  </a:lnTo>
                  <a:close/>
                  <a:moveTo>
                    <a:pt x="209" y="91"/>
                  </a:moveTo>
                  <a:lnTo>
                    <a:pt x="276" y="120"/>
                  </a:lnTo>
                  <a:lnTo>
                    <a:pt x="266" y="142"/>
                  </a:lnTo>
                  <a:lnTo>
                    <a:pt x="199" y="114"/>
                  </a:lnTo>
                  <a:lnTo>
                    <a:pt x="209" y="91"/>
                  </a:lnTo>
                  <a:close/>
                  <a:moveTo>
                    <a:pt x="298" y="129"/>
                  </a:moveTo>
                  <a:lnTo>
                    <a:pt x="365" y="158"/>
                  </a:lnTo>
                  <a:lnTo>
                    <a:pt x="356" y="180"/>
                  </a:lnTo>
                  <a:lnTo>
                    <a:pt x="289" y="152"/>
                  </a:lnTo>
                  <a:lnTo>
                    <a:pt x="298" y="129"/>
                  </a:lnTo>
                  <a:close/>
                  <a:moveTo>
                    <a:pt x="387" y="167"/>
                  </a:moveTo>
                  <a:lnTo>
                    <a:pt x="455" y="195"/>
                  </a:lnTo>
                  <a:lnTo>
                    <a:pt x="445" y="218"/>
                  </a:lnTo>
                  <a:lnTo>
                    <a:pt x="378" y="189"/>
                  </a:lnTo>
                  <a:lnTo>
                    <a:pt x="387" y="167"/>
                  </a:lnTo>
                  <a:close/>
                  <a:moveTo>
                    <a:pt x="477" y="205"/>
                  </a:moveTo>
                  <a:lnTo>
                    <a:pt x="544" y="233"/>
                  </a:lnTo>
                  <a:lnTo>
                    <a:pt x="535" y="256"/>
                  </a:lnTo>
                  <a:lnTo>
                    <a:pt x="467" y="227"/>
                  </a:lnTo>
                  <a:lnTo>
                    <a:pt x="477" y="205"/>
                  </a:lnTo>
                  <a:close/>
                  <a:moveTo>
                    <a:pt x="566" y="243"/>
                  </a:moveTo>
                  <a:lnTo>
                    <a:pt x="634" y="271"/>
                  </a:lnTo>
                  <a:lnTo>
                    <a:pt x="624" y="294"/>
                  </a:lnTo>
                  <a:lnTo>
                    <a:pt x="557" y="265"/>
                  </a:lnTo>
                  <a:lnTo>
                    <a:pt x="566" y="243"/>
                  </a:lnTo>
                  <a:close/>
                  <a:moveTo>
                    <a:pt x="656" y="281"/>
                  </a:moveTo>
                  <a:lnTo>
                    <a:pt x="723" y="309"/>
                  </a:lnTo>
                  <a:lnTo>
                    <a:pt x="714" y="332"/>
                  </a:lnTo>
                  <a:lnTo>
                    <a:pt x="646" y="303"/>
                  </a:lnTo>
                  <a:lnTo>
                    <a:pt x="656" y="281"/>
                  </a:lnTo>
                  <a:close/>
                  <a:moveTo>
                    <a:pt x="745" y="319"/>
                  </a:moveTo>
                  <a:lnTo>
                    <a:pt x="812" y="347"/>
                  </a:lnTo>
                  <a:lnTo>
                    <a:pt x="803" y="369"/>
                  </a:lnTo>
                  <a:lnTo>
                    <a:pt x="736" y="341"/>
                  </a:lnTo>
                  <a:lnTo>
                    <a:pt x="745" y="319"/>
                  </a:lnTo>
                  <a:close/>
                  <a:moveTo>
                    <a:pt x="835" y="357"/>
                  </a:moveTo>
                  <a:lnTo>
                    <a:pt x="902" y="385"/>
                  </a:lnTo>
                  <a:lnTo>
                    <a:pt x="892" y="408"/>
                  </a:lnTo>
                  <a:lnTo>
                    <a:pt x="825" y="379"/>
                  </a:lnTo>
                  <a:lnTo>
                    <a:pt x="835" y="357"/>
                  </a:lnTo>
                  <a:close/>
                  <a:moveTo>
                    <a:pt x="924" y="395"/>
                  </a:moveTo>
                  <a:lnTo>
                    <a:pt x="992" y="423"/>
                  </a:lnTo>
                  <a:lnTo>
                    <a:pt x="982" y="445"/>
                  </a:lnTo>
                  <a:lnTo>
                    <a:pt x="915" y="417"/>
                  </a:lnTo>
                  <a:lnTo>
                    <a:pt x="924" y="395"/>
                  </a:lnTo>
                  <a:close/>
                  <a:moveTo>
                    <a:pt x="1014" y="432"/>
                  </a:moveTo>
                  <a:lnTo>
                    <a:pt x="1081" y="461"/>
                  </a:lnTo>
                  <a:lnTo>
                    <a:pt x="1072" y="483"/>
                  </a:lnTo>
                  <a:lnTo>
                    <a:pt x="1004" y="455"/>
                  </a:lnTo>
                  <a:lnTo>
                    <a:pt x="1014" y="432"/>
                  </a:lnTo>
                  <a:close/>
                  <a:moveTo>
                    <a:pt x="1103" y="470"/>
                  </a:moveTo>
                  <a:lnTo>
                    <a:pt x="1171" y="499"/>
                  </a:lnTo>
                  <a:lnTo>
                    <a:pt x="1161" y="521"/>
                  </a:lnTo>
                  <a:lnTo>
                    <a:pt x="1094" y="493"/>
                  </a:lnTo>
                  <a:lnTo>
                    <a:pt x="1103" y="470"/>
                  </a:lnTo>
                  <a:close/>
                  <a:moveTo>
                    <a:pt x="1193" y="508"/>
                  </a:moveTo>
                  <a:lnTo>
                    <a:pt x="1260" y="537"/>
                  </a:lnTo>
                  <a:lnTo>
                    <a:pt x="1251" y="559"/>
                  </a:lnTo>
                  <a:lnTo>
                    <a:pt x="1183" y="531"/>
                  </a:lnTo>
                  <a:lnTo>
                    <a:pt x="1193" y="508"/>
                  </a:lnTo>
                  <a:close/>
                  <a:moveTo>
                    <a:pt x="1282" y="546"/>
                  </a:moveTo>
                  <a:lnTo>
                    <a:pt x="1350" y="575"/>
                  </a:lnTo>
                  <a:lnTo>
                    <a:pt x="1340" y="597"/>
                  </a:lnTo>
                  <a:lnTo>
                    <a:pt x="1273" y="569"/>
                  </a:lnTo>
                  <a:lnTo>
                    <a:pt x="1282" y="546"/>
                  </a:lnTo>
                  <a:close/>
                  <a:moveTo>
                    <a:pt x="1372" y="584"/>
                  </a:moveTo>
                  <a:lnTo>
                    <a:pt x="1439" y="613"/>
                  </a:lnTo>
                  <a:lnTo>
                    <a:pt x="1430" y="635"/>
                  </a:lnTo>
                  <a:lnTo>
                    <a:pt x="1362" y="606"/>
                  </a:lnTo>
                  <a:lnTo>
                    <a:pt x="1372" y="584"/>
                  </a:lnTo>
                  <a:close/>
                  <a:moveTo>
                    <a:pt x="1461" y="622"/>
                  </a:moveTo>
                  <a:lnTo>
                    <a:pt x="1528" y="651"/>
                  </a:lnTo>
                  <a:lnTo>
                    <a:pt x="1519" y="673"/>
                  </a:lnTo>
                  <a:lnTo>
                    <a:pt x="1452" y="644"/>
                  </a:lnTo>
                  <a:lnTo>
                    <a:pt x="1461" y="622"/>
                  </a:lnTo>
                  <a:close/>
                  <a:moveTo>
                    <a:pt x="1551" y="660"/>
                  </a:moveTo>
                  <a:lnTo>
                    <a:pt x="1618" y="688"/>
                  </a:lnTo>
                  <a:lnTo>
                    <a:pt x="1608" y="711"/>
                  </a:lnTo>
                  <a:lnTo>
                    <a:pt x="1541" y="682"/>
                  </a:lnTo>
                  <a:lnTo>
                    <a:pt x="1551" y="660"/>
                  </a:lnTo>
                  <a:close/>
                  <a:moveTo>
                    <a:pt x="1640" y="698"/>
                  </a:moveTo>
                  <a:lnTo>
                    <a:pt x="1707" y="726"/>
                  </a:lnTo>
                  <a:lnTo>
                    <a:pt x="1698" y="749"/>
                  </a:lnTo>
                  <a:lnTo>
                    <a:pt x="1631" y="720"/>
                  </a:lnTo>
                  <a:lnTo>
                    <a:pt x="1640" y="698"/>
                  </a:lnTo>
                  <a:close/>
                  <a:moveTo>
                    <a:pt x="1730" y="736"/>
                  </a:moveTo>
                  <a:lnTo>
                    <a:pt x="1797" y="764"/>
                  </a:lnTo>
                  <a:lnTo>
                    <a:pt x="1787" y="787"/>
                  </a:lnTo>
                  <a:lnTo>
                    <a:pt x="1720" y="758"/>
                  </a:lnTo>
                  <a:lnTo>
                    <a:pt x="1730" y="736"/>
                  </a:lnTo>
                  <a:close/>
                  <a:moveTo>
                    <a:pt x="1819" y="774"/>
                  </a:moveTo>
                  <a:lnTo>
                    <a:pt x="1886" y="802"/>
                  </a:lnTo>
                  <a:lnTo>
                    <a:pt x="1877" y="824"/>
                  </a:lnTo>
                  <a:lnTo>
                    <a:pt x="1810" y="796"/>
                  </a:lnTo>
                  <a:lnTo>
                    <a:pt x="1819" y="774"/>
                  </a:lnTo>
                  <a:close/>
                  <a:moveTo>
                    <a:pt x="1909" y="812"/>
                  </a:moveTo>
                  <a:lnTo>
                    <a:pt x="1976" y="840"/>
                  </a:lnTo>
                  <a:lnTo>
                    <a:pt x="1966" y="862"/>
                  </a:lnTo>
                  <a:lnTo>
                    <a:pt x="1899" y="834"/>
                  </a:lnTo>
                  <a:lnTo>
                    <a:pt x="1909" y="812"/>
                  </a:lnTo>
                  <a:close/>
                  <a:moveTo>
                    <a:pt x="1998" y="849"/>
                  </a:moveTo>
                  <a:lnTo>
                    <a:pt x="2065" y="878"/>
                  </a:lnTo>
                  <a:lnTo>
                    <a:pt x="2056" y="900"/>
                  </a:lnTo>
                  <a:lnTo>
                    <a:pt x="1989" y="872"/>
                  </a:lnTo>
                  <a:lnTo>
                    <a:pt x="1998" y="849"/>
                  </a:lnTo>
                  <a:close/>
                  <a:moveTo>
                    <a:pt x="2088" y="887"/>
                  </a:moveTo>
                  <a:lnTo>
                    <a:pt x="2155" y="916"/>
                  </a:lnTo>
                  <a:lnTo>
                    <a:pt x="2145" y="938"/>
                  </a:lnTo>
                  <a:lnTo>
                    <a:pt x="2078" y="910"/>
                  </a:lnTo>
                  <a:lnTo>
                    <a:pt x="2088" y="887"/>
                  </a:lnTo>
                  <a:close/>
                  <a:moveTo>
                    <a:pt x="2177" y="925"/>
                  </a:moveTo>
                  <a:lnTo>
                    <a:pt x="2244" y="954"/>
                  </a:lnTo>
                  <a:lnTo>
                    <a:pt x="2235" y="976"/>
                  </a:lnTo>
                  <a:lnTo>
                    <a:pt x="2168" y="948"/>
                  </a:lnTo>
                  <a:lnTo>
                    <a:pt x="2177" y="925"/>
                  </a:lnTo>
                  <a:close/>
                  <a:moveTo>
                    <a:pt x="2267" y="963"/>
                  </a:moveTo>
                  <a:lnTo>
                    <a:pt x="2334" y="992"/>
                  </a:lnTo>
                  <a:lnTo>
                    <a:pt x="2324" y="1014"/>
                  </a:lnTo>
                  <a:lnTo>
                    <a:pt x="2257" y="986"/>
                  </a:lnTo>
                  <a:lnTo>
                    <a:pt x="2267" y="963"/>
                  </a:lnTo>
                  <a:close/>
                  <a:moveTo>
                    <a:pt x="2356" y="1001"/>
                  </a:moveTo>
                  <a:lnTo>
                    <a:pt x="2417" y="1027"/>
                  </a:lnTo>
                  <a:lnTo>
                    <a:pt x="2405" y="1055"/>
                  </a:lnTo>
                  <a:lnTo>
                    <a:pt x="2383" y="1046"/>
                  </a:lnTo>
                  <a:lnTo>
                    <a:pt x="2390" y="1029"/>
                  </a:lnTo>
                  <a:lnTo>
                    <a:pt x="2397" y="1045"/>
                  </a:lnTo>
                  <a:lnTo>
                    <a:pt x="2347" y="1024"/>
                  </a:lnTo>
                  <a:lnTo>
                    <a:pt x="2356" y="1001"/>
                  </a:lnTo>
                  <a:close/>
                  <a:moveTo>
                    <a:pt x="2396" y="1078"/>
                  </a:moveTo>
                  <a:lnTo>
                    <a:pt x="2368" y="1145"/>
                  </a:lnTo>
                  <a:lnTo>
                    <a:pt x="2345" y="1135"/>
                  </a:lnTo>
                  <a:lnTo>
                    <a:pt x="2374" y="1068"/>
                  </a:lnTo>
                  <a:lnTo>
                    <a:pt x="2396" y="1078"/>
                  </a:lnTo>
                  <a:close/>
                  <a:moveTo>
                    <a:pt x="2330" y="1144"/>
                  </a:moveTo>
                  <a:lnTo>
                    <a:pt x="2263" y="1115"/>
                  </a:lnTo>
                  <a:lnTo>
                    <a:pt x="2272" y="1093"/>
                  </a:lnTo>
                  <a:lnTo>
                    <a:pt x="2339" y="1121"/>
                  </a:lnTo>
                  <a:lnTo>
                    <a:pt x="2330" y="1144"/>
                  </a:lnTo>
                  <a:close/>
                  <a:moveTo>
                    <a:pt x="2241" y="1106"/>
                  </a:moveTo>
                  <a:lnTo>
                    <a:pt x="2173" y="1077"/>
                  </a:lnTo>
                  <a:lnTo>
                    <a:pt x="2183" y="1055"/>
                  </a:lnTo>
                  <a:lnTo>
                    <a:pt x="2250" y="1083"/>
                  </a:lnTo>
                  <a:lnTo>
                    <a:pt x="2241" y="1106"/>
                  </a:lnTo>
                  <a:close/>
                  <a:moveTo>
                    <a:pt x="2151" y="1068"/>
                  </a:moveTo>
                  <a:lnTo>
                    <a:pt x="2084" y="1039"/>
                  </a:lnTo>
                  <a:lnTo>
                    <a:pt x="2093" y="1017"/>
                  </a:lnTo>
                  <a:lnTo>
                    <a:pt x="2161" y="1045"/>
                  </a:lnTo>
                  <a:lnTo>
                    <a:pt x="2151" y="1068"/>
                  </a:lnTo>
                  <a:close/>
                  <a:moveTo>
                    <a:pt x="2062" y="1030"/>
                  </a:moveTo>
                  <a:lnTo>
                    <a:pt x="1994" y="1002"/>
                  </a:lnTo>
                  <a:lnTo>
                    <a:pt x="2004" y="979"/>
                  </a:lnTo>
                  <a:lnTo>
                    <a:pt x="2071" y="1008"/>
                  </a:lnTo>
                  <a:lnTo>
                    <a:pt x="2062" y="1030"/>
                  </a:lnTo>
                  <a:close/>
                  <a:moveTo>
                    <a:pt x="1972" y="992"/>
                  </a:moveTo>
                  <a:lnTo>
                    <a:pt x="1905" y="964"/>
                  </a:lnTo>
                  <a:lnTo>
                    <a:pt x="1914" y="941"/>
                  </a:lnTo>
                  <a:lnTo>
                    <a:pt x="1982" y="970"/>
                  </a:lnTo>
                  <a:lnTo>
                    <a:pt x="1972" y="992"/>
                  </a:lnTo>
                  <a:close/>
                  <a:moveTo>
                    <a:pt x="1883" y="954"/>
                  </a:moveTo>
                  <a:lnTo>
                    <a:pt x="1816" y="926"/>
                  </a:lnTo>
                  <a:lnTo>
                    <a:pt x="1825" y="903"/>
                  </a:lnTo>
                  <a:lnTo>
                    <a:pt x="1892" y="932"/>
                  </a:lnTo>
                  <a:lnTo>
                    <a:pt x="1883" y="954"/>
                  </a:lnTo>
                  <a:close/>
                  <a:moveTo>
                    <a:pt x="1793" y="916"/>
                  </a:moveTo>
                  <a:lnTo>
                    <a:pt x="1726" y="888"/>
                  </a:lnTo>
                  <a:lnTo>
                    <a:pt x="1736" y="865"/>
                  </a:lnTo>
                  <a:lnTo>
                    <a:pt x="1803" y="894"/>
                  </a:lnTo>
                  <a:lnTo>
                    <a:pt x="1793" y="916"/>
                  </a:lnTo>
                  <a:close/>
                  <a:moveTo>
                    <a:pt x="1704" y="878"/>
                  </a:moveTo>
                  <a:lnTo>
                    <a:pt x="1637" y="850"/>
                  </a:lnTo>
                  <a:lnTo>
                    <a:pt x="1646" y="828"/>
                  </a:lnTo>
                  <a:lnTo>
                    <a:pt x="1713" y="856"/>
                  </a:lnTo>
                  <a:lnTo>
                    <a:pt x="1704" y="878"/>
                  </a:lnTo>
                  <a:close/>
                  <a:moveTo>
                    <a:pt x="1614" y="840"/>
                  </a:moveTo>
                  <a:lnTo>
                    <a:pt x="1547" y="812"/>
                  </a:lnTo>
                  <a:lnTo>
                    <a:pt x="1556" y="790"/>
                  </a:lnTo>
                  <a:lnTo>
                    <a:pt x="1624" y="818"/>
                  </a:lnTo>
                  <a:lnTo>
                    <a:pt x="1614" y="840"/>
                  </a:lnTo>
                  <a:close/>
                  <a:moveTo>
                    <a:pt x="1525" y="802"/>
                  </a:moveTo>
                  <a:lnTo>
                    <a:pt x="1457" y="774"/>
                  </a:lnTo>
                  <a:lnTo>
                    <a:pt x="1467" y="752"/>
                  </a:lnTo>
                  <a:lnTo>
                    <a:pt x="1534" y="780"/>
                  </a:lnTo>
                  <a:lnTo>
                    <a:pt x="1525" y="802"/>
                  </a:lnTo>
                  <a:close/>
                  <a:moveTo>
                    <a:pt x="1435" y="765"/>
                  </a:moveTo>
                  <a:lnTo>
                    <a:pt x="1368" y="736"/>
                  </a:lnTo>
                  <a:lnTo>
                    <a:pt x="1377" y="714"/>
                  </a:lnTo>
                  <a:lnTo>
                    <a:pt x="1445" y="742"/>
                  </a:lnTo>
                  <a:lnTo>
                    <a:pt x="1435" y="765"/>
                  </a:lnTo>
                  <a:close/>
                  <a:moveTo>
                    <a:pt x="1346" y="727"/>
                  </a:moveTo>
                  <a:lnTo>
                    <a:pt x="1278" y="698"/>
                  </a:lnTo>
                  <a:lnTo>
                    <a:pt x="1288" y="676"/>
                  </a:lnTo>
                  <a:lnTo>
                    <a:pt x="1355" y="704"/>
                  </a:lnTo>
                  <a:lnTo>
                    <a:pt x="1346" y="727"/>
                  </a:lnTo>
                  <a:close/>
                  <a:moveTo>
                    <a:pt x="1256" y="689"/>
                  </a:moveTo>
                  <a:lnTo>
                    <a:pt x="1189" y="660"/>
                  </a:lnTo>
                  <a:lnTo>
                    <a:pt x="1198" y="638"/>
                  </a:lnTo>
                  <a:lnTo>
                    <a:pt x="1266" y="666"/>
                  </a:lnTo>
                  <a:lnTo>
                    <a:pt x="1256" y="689"/>
                  </a:lnTo>
                  <a:close/>
                  <a:moveTo>
                    <a:pt x="1167" y="651"/>
                  </a:moveTo>
                  <a:lnTo>
                    <a:pt x="1099" y="622"/>
                  </a:lnTo>
                  <a:lnTo>
                    <a:pt x="1109" y="600"/>
                  </a:lnTo>
                  <a:lnTo>
                    <a:pt x="1176" y="628"/>
                  </a:lnTo>
                  <a:lnTo>
                    <a:pt x="1167" y="651"/>
                  </a:lnTo>
                  <a:close/>
                  <a:moveTo>
                    <a:pt x="1077" y="613"/>
                  </a:moveTo>
                  <a:lnTo>
                    <a:pt x="1010" y="585"/>
                  </a:lnTo>
                  <a:lnTo>
                    <a:pt x="1019" y="562"/>
                  </a:lnTo>
                  <a:lnTo>
                    <a:pt x="1087" y="591"/>
                  </a:lnTo>
                  <a:lnTo>
                    <a:pt x="1077" y="613"/>
                  </a:lnTo>
                  <a:close/>
                  <a:moveTo>
                    <a:pt x="988" y="575"/>
                  </a:moveTo>
                  <a:lnTo>
                    <a:pt x="921" y="546"/>
                  </a:lnTo>
                  <a:lnTo>
                    <a:pt x="930" y="524"/>
                  </a:lnTo>
                  <a:lnTo>
                    <a:pt x="997" y="553"/>
                  </a:lnTo>
                  <a:lnTo>
                    <a:pt x="988" y="575"/>
                  </a:lnTo>
                  <a:close/>
                  <a:moveTo>
                    <a:pt x="898" y="537"/>
                  </a:moveTo>
                  <a:lnTo>
                    <a:pt x="831" y="509"/>
                  </a:lnTo>
                  <a:lnTo>
                    <a:pt x="841" y="486"/>
                  </a:lnTo>
                  <a:lnTo>
                    <a:pt x="908" y="515"/>
                  </a:lnTo>
                  <a:lnTo>
                    <a:pt x="898" y="537"/>
                  </a:lnTo>
                  <a:close/>
                  <a:moveTo>
                    <a:pt x="809" y="499"/>
                  </a:moveTo>
                  <a:lnTo>
                    <a:pt x="742" y="471"/>
                  </a:lnTo>
                  <a:lnTo>
                    <a:pt x="751" y="448"/>
                  </a:lnTo>
                  <a:lnTo>
                    <a:pt x="818" y="477"/>
                  </a:lnTo>
                  <a:lnTo>
                    <a:pt x="809" y="499"/>
                  </a:lnTo>
                  <a:close/>
                  <a:moveTo>
                    <a:pt x="719" y="461"/>
                  </a:moveTo>
                  <a:lnTo>
                    <a:pt x="652" y="433"/>
                  </a:lnTo>
                  <a:lnTo>
                    <a:pt x="662" y="410"/>
                  </a:lnTo>
                  <a:lnTo>
                    <a:pt x="729" y="439"/>
                  </a:lnTo>
                  <a:lnTo>
                    <a:pt x="719" y="461"/>
                  </a:lnTo>
                  <a:close/>
                  <a:moveTo>
                    <a:pt x="630" y="423"/>
                  </a:moveTo>
                  <a:lnTo>
                    <a:pt x="563" y="395"/>
                  </a:lnTo>
                  <a:lnTo>
                    <a:pt x="572" y="373"/>
                  </a:lnTo>
                  <a:lnTo>
                    <a:pt x="639" y="401"/>
                  </a:lnTo>
                  <a:lnTo>
                    <a:pt x="630" y="423"/>
                  </a:lnTo>
                  <a:close/>
                  <a:moveTo>
                    <a:pt x="540" y="385"/>
                  </a:moveTo>
                  <a:lnTo>
                    <a:pt x="473" y="357"/>
                  </a:lnTo>
                  <a:lnTo>
                    <a:pt x="483" y="335"/>
                  </a:lnTo>
                  <a:lnTo>
                    <a:pt x="550" y="363"/>
                  </a:lnTo>
                  <a:lnTo>
                    <a:pt x="540" y="385"/>
                  </a:lnTo>
                  <a:close/>
                  <a:moveTo>
                    <a:pt x="451" y="348"/>
                  </a:moveTo>
                  <a:lnTo>
                    <a:pt x="384" y="319"/>
                  </a:lnTo>
                  <a:lnTo>
                    <a:pt x="393" y="297"/>
                  </a:lnTo>
                  <a:lnTo>
                    <a:pt x="460" y="325"/>
                  </a:lnTo>
                  <a:lnTo>
                    <a:pt x="451" y="348"/>
                  </a:lnTo>
                  <a:close/>
                  <a:moveTo>
                    <a:pt x="361" y="310"/>
                  </a:moveTo>
                  <a:lnTo>
                    <a:pt x="294" y="281"/>
                  </a:lnTo>
                  <a:lnTo>
                    <a:pt x="304" y="259"/>
                  </a:lnTo>
                  <a:lnTo>
                    <a:pt x="371" y="287"/>
                  </a:lnTo>
                  <a:lnTo>
                    <a:pt x="361" y="310"/>
                  </a:lnTo>
                  <a:close/>
                  <a:moveTo>
                    <a:pt x="272" y="272"/>
                  </a:moveTo>
                  <a:lnTo>
                    <a:pt x="205" y="243"/>
                  </a:lnTo>
                  <a:lnTo>
                    <a:pt x="214" y="221"/>
                  </a:lnTo>
                  <a:lnTo>
                    <a:pt x="281" y="249"/>
                  </a:lnTo>
                  <a:lnTo>
                    <a:pt x="272" y="272"/>
                  </a:lnTo>
                  <a:close/>
                  <a:moveTo>
                    <a:pt x="182" y="234"/>
                  </a:moveTo>
                  <a:lnTo>
                    <a:pt x="115" y="205"/>
                  </a:lnTo>
                  <a:lnTo>
                    <a:pt x="125" y="183"/>
                  </a:lnTo>
                  <a:lnTo>
                    <a:pt x="192" y="212"/>
                  </a:lnTo>
                  <a:lnTo>
                    <a:pt x="182" y="234"/>
                  </a:lnTo>
                  <a:close/>
                  <a:moveTo>
                    <a:pt x="93" y="196"/>
                  </a:moveTo>
                  <a:lnTo>
                    <a:pt x="91" y="195"/>
                  </a:lnTo>
                  <a:lnTo>
                    <a:pt x="107" y="189"/>
                  </a:lnTo>
                  <a:lnTo>
                    <a:pt x="73" y="270"/>
                  </a:lnTo>
                  <a:lnTo>
                    <a:pt x="57" y="231"/>
                  </a:lnTo>
                  <a:lnTo>
                    <a:pt x="80" y="222"/>
                  </a:lnTo>
                  <a:lnTo>
                    <a:pt x="85" y="234"/>
                  </a:lnTo>
                  <a:lnTo>
                    <a:pt x="62" y="233"/>
                  </a:lnTo>
                  <a:lnTo>
                    <a:pt x="90" y="168"/>
                  </a:lnTo>
                  <a:lnTo>
                    <a:pt x="102" y="173"/>
                  </a:lnTo>
                  <a:lnTo>
                    <a:pt x="93" y="196"/>
                  </a:lnTo>
                  <a:close/>
                  <a:moveTo>
                    <a:pt x="48" y="208"/>
                  </a:moveTo>
                  <a:lnTo>
                    <a:pt x="21" y="141"/>
                  </a:lnTo>
                  <a:lnTo>
                    <a:pt x="43" y="132"/>
                  </a:lnTo>
                  <a:lnTo>
                    <a:pt x="71" y="199"/>
                  </a:lnTo>
                  <a:lnTo>
                    <a:pt x="48" y="208"/>
                  </a:lnTo>
                  <a:close/>
                  <a:moveTo>
                    <a:pt x="12" y="118"/>
                  </a:moveTo>
                  <a:lnTo>
                    <a:pt x="0" y="89"/>
                  </a:lnTo>
                  <a:lnTo>
                    <a:pt x="22" y="80"/>
                  </a:lnTo>
                  <a:lnTo>
                    <a:pt x="34" y="109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rgbClr val="604A7B"/>
            </a:solidFill>
            <a:ln w="0" cap="flat">
              <a:solidFill>
                <a:srgbClr val="604A7B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44" name="Freeform 150"/>
            <p:cNvSpPr>
              <a:spLocks/>
            </p:cNvSpPr>
            <p:nvPr/>
          </p:nvSpPr>
          <p:spPr bwMode="auto">
            <a:xfrm>
              <a:off x="222885" y="1937385"/>
              <a:ext cx="149225" cy="266065"/>
            </a:xfrm>
            <a:custGeom>
              <a:avLst/>
              <a:gdLst>
                <a:gd name="T0" fmla="*/ 235 w 235"/>
                <a:gd name="T1" fmla="*/ 118 h 419"/>
                <a:gd name="T2" fmla="*/ 176 w 235"/>
                <a:gd name="T3" fmla="*/ 118 h 419"/>
                <a:gd name="T4" fmla="*/ 176 w 235"/>
                <a:gd name="T5" fmla="*/ 419 h 419"/>
                <a:gd name="T6" fmla="*/ 59 w 235"/>
                <a:gd name="T7" fmla="*/ 419 h 419"/>
                <a:gd name="T8" fmla="*/ 59 w 235"/>
                <a:gd name="T9" fmla="*/ 118 h 419"/>
                <a:gd name="T10" fmla="*/ 0 w 235"/>
                <a:gd name="T11" fmla="*/ 118 h 419"/>
                <a:gd name="T12" fmla="*/ 118 w 235"/>
                <a:gd name="T13" fmla="*/ 0 h 419"/>
                <a:gd name="T14" fmla="*/ 235 w 235"/>
                <a:gd name="T15" fmla="*/ 118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419">
                  <a:moveTo>
                    <a:pt x="235" y="118"/>
                  </a:moveTo>
                  <a:lnTo>
                    <a:pt x="176" y="118"/>
                  </a:lnTo>
                  <a:lnTo>
                    <a:pt x="176" y="419"/>
                  </a:lnTo>
                  <a:lnTo>
                    <a:pt x="59" y="419"/>
                  </a:lnTo>
                  <a:lnTo>
                    <a:pt x="59" y="118"/>
                  </a:lnTo>
                  <a:lnTo>
                    <a:pt x="0" y="118"/>
                  </a:lnTo>
                  <a:lnTo>
                    <a:pt x="118" y="0"/>
                  </a:lnTo>
                  <a:lnTo>
                    <a:pt x="235" y="118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45" name="Freeform 151"/>
            <p:cNvSpPr>
              <a:spLocks noEditPoints="1"/>
            </p:cNvSpPr>
            <p:nvPr/>
          </p:nvSpPr>
          <p:spPr bwMode="auto">
            <a:xfrm>
              <a:off x="203835" y="1932305"/>
              <a:ext cx="187325" cy="278765"/>
            </a:xfrm>
            <a:custGeom>
              <a:avLst/>
              <a:gdLst>
                <a:gd name="T0" fmla="*/ 209 w 295"/>
                <a:gd name="T1" fmla="*/ 52 h 439"/>
                <a:gd name="T2" fmla="*/ 139 w 295"/>
                <a:gd name="T3" fmla="*/ 17 h 439"/>
                <a:gd name="T4" fmla="*/ 227 w 295"/>
                <a:gd name="T5" fmla="*/ 70 h 439"/>
                <a:gd name="T6" fmla="*/ 258 w 295"/>
                <a:gd name="T7" fmla="*/ 138 h 439"/>
                <a:gd name="T8" fmla="*/ 265 w 295"/>
                <a:gd name="T9" fmla="*/ 113 h 439"/>
                <a:gd name="T10" fmla="*/ 209 w 295"/>
                <a:gd name="T11" fmla="*/ 87 h 439"/>
                <a:gd name="T12" fmla="*/ 233 w 295"/>
                <a:gd name="T13" fmla="*/ 138 h 439"/>
                <a:gd name="T14" fmla="*/ 219 w 295"/>
                <a:gd name="T15" fmla="*/ 126 h 439"/>
                <a:gd name="T16" fmla="*/ 194 w 295"/>
                <a:gd name="T17" fmla="*/ 174 h 439"/>
                <a:gd name="T18" fmla="*/ 233 w 295"/>
                <a:gd name="T19" fmla="*/ 113 h 439"/>
                <a:gd name="T20" fmla="*/ 219 w 295"/>
                <a:gd name="T21" fmla="*/ 199 h 439"/>
                <a:gd name="T22" fmla="*/ 194 w 295"/>
                <a:gd name="T23" fmla="*/ 273 h 439"/>
                <a:gd name="T24" fmla="*/ 219 w 295"/>
                <a:gd name="T25" fmla="*/ 199 h 439"/>
                <a:gd name="T26" fmla="*/ 219 w 295"/>
                <a:gd name="T27" fmla="*/ 372 h 439"/>
                <a:gd name="T28" fmla="*/ 194 w 295"/>
                <a:gd name="T29" fmla="*/ 298 h 439"/>
                <a:gd name="T30" fmla="*/ 219 w 295"/>
                <a:gd name="T31" fmla="*/ 397 h 439"/>
                <a:gd name="T32" fmla="*/ 162 w 295"/>
                <a:gd name="T33" fmla="*/ 439 h 439"/>
                <a:gd name="T34" fmla="*/ 206 w 295"/>
                <a:gd name="T35" fmla="*/ 414 h 439"/>
                <a:gd name="T36" fmla="*/ 194 w 295"/>
                <a:gd name="T37" fmla="*/ 397 h 439"/>
                <a:gd name="T38" fmla="*/ 137 w 295"/>
                <a:gd name="T39" fmla="*/ 439 h 439"/>
                <a:gd name="T40" fmla="*/ 77 w 295"/>
                <a:gd name="T41" fmla="*/ 401 h 439"/>
                <a:gd name="T42" fmla="*/ 101 w 295"/>
                <a:gd name="T43" fmla="*/ 427 h 439"/>
                <a:gd name="T44" fmla="*/ 137 w 295"/>
                <a:gd name="T45" fmla="*/ 414 h 439"/>
                <a:gd name="T46" fmla="*/ 77 w 295"/>
                <a:gd name="T47" fmla="*/ 376 h 439"/>
                <a:gd name="T48" fmla="*/ 101 w 295"/>
                <a:gd name="T49" fmla="*/ 301 h 439"/>
                <a:gd name="T50" fmla="*/ 77 w 295"/>
                <a:gd name="T51" fmla="*/ 376 h 439"/>
                <a:gd name="T52" fmla="*/ 77 w 295"/>
                <a:gd name="T53" fmla="*/ 202 h 439"/>
                <a:gd name="T54" fmla="*/ 101 w 295"/>
                <a:gd name="T55" fmla="*/ 277 h 439"/>
                <a:gd name="T56" fmla="*/ 77 w 295"/>
                <a:gd name="T57" fmla="*/ 178 h 439"/>
                <a:gd name="T58" fmla="*/ 89 w 295"/>
                <a:gd name="T59" fmla="*/ 138 h 439"/>
                <a:gd name="T60" fmla="*/ 67 w 295"/>
                <a:gd name="T61" fmla="*/ 113 h 439"/>
                <a:gd name="T62" fmla="*/ 101 w 295"/>
                <a:gd name="T63" fmla="*/ 178 h 439"/>
                <a:gd name="T64" fmla="*/ 42 w 295"/>
                <a:gd name="T65" fmla="*/ 138 h 439"/>
                <a:gd name="T66" fmla="*/ 66 w 295"/>
                <a:gd name="T67" fmla="*/ 73 h 439"/>
                <a:gd name="T68" fmla="*/ 39 w 295"/>
                <a:gd name="T69" fmla="*/ 135 h 439"/>
                <a:gd name="T70" fmla="*/ 42 w 295"/>
                <a:gd name="T71" fmla="*/ 113 h 439"/>
                <a:gd name="T72" fmla="*/ 84 w 295"/>
                <a:gd name="T73" fmla="*/ 55 h 439"/>
                <a:gd name="T74" fmla="*/ 154 w 295"/>
                <a:gd name="T75" fmla="*/ 20 h 439"/>
                <a:gd name="T76" fmla="*/ 84 w 295"/>
                <a:gd name="T77" fmla="*/ 5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439">
                  <a:moveTo>
                    <a:pt x="157" y="0"/>
                  </a:moveTo>
                  <a:lnTo>
                    <a:pt x="209" y="52"/>
                  </a:lnTo>
                  <a:lnTo>
                    <a:pt x="192" y="70"/>
                  </a:lnTo>
                  <a:lnTo>
                    <a:pt x="139" y="17"/>
                  </a:lnTo>
                  <a:lnTo>
                    <a:pt x="157" y="0"/>
                  </a:lnTo>
                  <a:close/>
                  <a:moveTo>
                    <a:pt x="227" y="70"/>
                  </a:moveTo>
                  <a:lnTo>
                    <a:pt x="295" y="138"/>
                  </a:lnTo>
                  <a:lnTo>
                    <a:pt x="258" y="138"/>
                  </a:lnTo>
                  <a:lnTo>
                    <a:pt x="258" y="113"/>
                  </a:lnTo>
                  <a:lnTo>
                    <a:pt x="265" y="113"/>
                  </a:lnTo>
                  <a:lnTo>
                    <a:pt x="256" y="135"/>
                  </a:lnTo>
                  <a:lnTo>
                    <a:pt x="209" y="87"/>
                  </a:lnTo>
                  <a:lnTo>
                    <a:pt x="227" y="70"/>
                  </a:lnTo>
                  <a:close/>
                  <a:moveTo>
                    <a:pt x="233" y="138"/>
                  </a:moveTo>
                  <a:lnTo>
                    <a:pt x="206" y="138"/>
                  </a:lnTo>
                  <a:lnTo>
                    <a:pt x="219" y="126"/>
                  </a:lnTo>
                  <a:lnTo>
                    <a:pt x="219" y="174"/>
                  </a:lnTo>
                  <a:lnTo>
                    <a:pt x="194" y="174"/>
                  </a:lnTo>
                  <a:lnTo>
                    <a:pt x="194" y="113"/>
                  </a:lnTo>
                  <a:lnTo>
                    <a:pt x="233" y="113"/>
                  </a:lnTo>
                  <a:lnTo>
                    <a:pt x="233" y="138"/>
                  </a:lnTo>
                  <a:close/>
                  <a:moveTo>
                    <a:pt x="219" y="199"/>
                  </a:moveTo>
                  <a:lnTo>
                    <a:pt x="219" y="273"/>
                  </a:lnTo>
                  <a:lnTo>
                    <a:pt x="194" y="273"/>
                  </a:lnTo>
                  <a:lnTo>
                    <a:pt x="194" y="199"/>
                  </a:lnTo>
                  <a:lnTo>
                    <a:pt x="219" y="199"/>
                  </a:lnTo>
                  <a:close/>
                  <a:moveTo>
                    <a:pt x="219" y="298"/>
                  </a:moveTo>
                  <a:lnTo>
                    <a:pt x="219" y="372"/>
                  </a:lnTo>
                  <a:lnTo>
                    <a:pt x="194" y="372"/>
                  </a:lnTo>
                  <a:lnTo>
                    <a:pt x="194" y="298"/>
                  </a:lnTo>
                  <a:lnTo>
                    <a:pt x="219" y="298"/>
                  </a:lnTo>
                  <a:close/>
                  <a:moveTo>
                    <a:pt x="219" y="397"/>
                  </a:moveTo>
                  <a:lnTo>
                    <a:pt x="219" y="439"/>
                  </a:lnTo>
                  <a:lnTo>
                    <a:pt x="162" y="439"/>
                  </a:lnTo>
                  <a:lnTo>
                    <a:pt x="162" y="414"/>
                  </a:lnTo>
                  <a:lnTo>
                    <a:pt x="206" y="414"/>
                  </a:lnTo>
                  <a:lnTo>
                    <a:pt x="194" y="427"/>
                  </a:lnTo>
                  <a:lnTo>
                    <a:pt x="194" y="397"/>
                  </a:lnTo>
                  <a:lnTo>
                    <a:pt x="219" y="397"/>
                  </a:lnTo>
                  <a:close/>
                  <a:moveTo>
                    <a:pt x="137" y="439"/>
                  </a:moveTo>
                  <a:lnTo>
                    <a:pt x="77" y="439"/>
                  </a:lnTo>
                  <a:lnTo>
                    <a:pt x="77" y="401"/>
                  </a:lnTo>
                  <a:lnTo>
                    <a:pt x="101" y="401"/>
                  </a:lnTo>
                  <a:lnTo>
                    <a:pt x="101" y="427"/>
                  </a:lnTo>
                  <a:lnTo>
                    <a:pt x="89" y="414"/>
                  </a:lnTo>
                  <a:lnTo>
                    <a:pt x="137" y="414"/>
                  </a:lnTo>
                  <a:lnTo>
                    <a:pt x="137" y="439"/>
                  </a:lnTo>
                  <a:close/>
                  <a:moveTo>
                    <a:pt x="77" y="376"/>
                  </a:moveTo>
                  <a:lnTo>
                    <a:pt x="77" y="301"/>
                  </a:lnTo>
                  <a:lnTo>
                    <a:pt x="101" y="301"/>
                  </a:lnTo>
                  <a:lnTo>
                    <a:pt x="101" y="376"/>
                  </a:lnTo>
                  <a:lnTo>
                    <a:pt x="77" y="376"/>
                  </a:lnTo>
                  <a:close/>
                  <a:moveTo>
                    <a:pt x="77" y="277"/>
                  </a:moveTo>
                  <a:lnTo>
                    <a:pt x="77" y="202"/>
                  </a:lnTo>
                  <a:lnTo>
                    <a:pt x="101" y="202"/>
                  </a:lnTo>
                  <a:lnTo>
                    <a:pt x="101" y="277"/>
                  </a:lnTo>
                  <a:lnTo>
                    <a:pt x="77" y="277"/>
                  </a:lnTo>
                  <a:close/>
                  <a:moveTo>
                    <a:pt x="77" y="178"/>
                  </a:moveTo>
                  <a:lnTo>
                    <a:pt x="77" y="126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67" y="113"/>
                  </a:lnTo>
                  <a:lnTo>
                    <a:pt x="101" y="113"/>
                  </a:lnTo>
                  <a:lnTo>
                    <a:pt x="101" y="178"/>
                  </a:lnTo>
                  <a:lnTo>
                    <a:pt x="77" y="178"/>
                  </a:lnTo>
                  <a:close/>
                  <a:moveTo>
                    <a:pt x="42" y="138"/>
                  </a:moveTo>
                  <a:lnTo>
                    <a:pt x="0" y="138"/>
                  </a:lnTo>
                  <a:lnTo>
                    <a:pt x="66" y="73"/>
                  </a:lnTo>
                  <a:lnTo>
                    <a:pt x="84" y="90"/>
                  </a:lnTo>
                  <a:lnTo>
                    <a:pt x="39" y="135"/>
                  </a:lnTo>
                  <a:lnTo>
                    <a:pt x="30" y="113"/>
                  </a:lnTo>
                  <a:lnTo>
                    <a:pt x="42" y="113"/>
                  </a:lnTo>
                  <a:lnTo>
                    <a:pt x="42" y="138"/>
                  </a:lnTo>
                  <a:close/>
                  <a:moveTo>
                    <a:pt x="84" y="55"/>
                  </a:moveTo>
                  <a:lnTo>
                    <a:pt x="136" y="3"/>
                  </a:lnTo>
                  <a:lnTo>
                    <a:pt x="154" y="20"/>
                  </a:lnTo>
                  <a:lnTo>
                    <a:pt x="101" y="73"/>
                  </a:lnTo>
                  <a:lnTo>
                    <a:pt x="84" y="55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46" name="Freeform 152"/>
            <p:cNvSpPr>
              <a:spLocks/>
            </p:cNvSpPr>
            <p:nvPr/>
          </p:nvSpPr>
          <p:spPr bwMode="auto">
            <a:xfrm>
              <a:off x="5008245" y="1951355"/>
              <a:ext cx="149225" cy="265430"/>
            </a:xfrm>
            <a:custGeom>
              <a:avLst/>
              <a:gdLst>
                <a:gd name="T0" fmla="*/ 235 w 235"/>
                <a:gd name="T1" fmla="*/ 118 h 418"/>
                <a:gd name="T2" fmla="*/ 176 w 235"/>
                <a:gd name="T3" fmla="*/ 118 h 418"/>
                <a:gd name="T4" fmla="*/ 176 w 235"/>
                <a:gd name="T5" fmla="*/ 418 h 418"/>
                <a:gd name="T6" fmla="*/ 59 w 235"/>
                <a:gd name="T7" fmla="*/ 418 h 418"/>
                <a:gd name="T8" fmla="*/ 59 w 235"/>
                <a:gd name="T9" fmla="*/ 118 h 418"/>
                <a:gd name="T10" fmla="*/ 0 w 235"/>
                <a:gd name="T11" fmla="*/ 118 h 418"/>
                <a:gd name="T12" fmla="*/ 118 w 235"/>
                <a:gd name="T13" fmla="*/ 0 h 418"/>
                <a:gd name="T14" fmla="*/ 235 w 235"/>
                <a:gd name="T15" fmla="*/ 1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418">
                  <a:moveTo>
                    <a:pt x="235" y="118"/>
                  </a:moveTo>
                  <a:lnTo>
                    <a:pt x="176" y="118"/>
                  </a:lnTo>
                  <a:lnTo>
                    <a:pt x="176" y="418"/>
                  </a:lnTo>
                  <a:lnTo>
                    <a:pt x="59" y="418"/>
                  </a:lnTo>
                  <a:lnTo>
                    <a:pt x="59" y="118"/>
                  </a:lnTo>
                  <a:lnTo>
                    <a:pt x="0" y="118"/>
                  </a:lnTo>
                  <a:lnTo>
                    <a:pt x="118" y="0"/>
                  </a:lnTo>
                  <a:lnTo>
                    <a:pt x="235" y="118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47" name="Freeform 153"/>
            <p:cNvSpPr>
              <a:spLocks noEditPoints="1"/>
            </p:cNvSpPr>
            <p:nvPr/>
          </p:nvSpPr>
          <p:spPr bwMode="auto">
            <a:xfrm>
              <a:off x="4989195" y="1946275"/>
              <a:ext cx="187325" cy="278765"/>
            </a:xfrm>
            <a:custGeom>
              <a:avLst/>
              <a:gdLst>
                <a:gd name="T0" fmla="*/ 209 w 295"/>
                <a:gd name="T1" fmla="*/ 52 h 439"/>
                <a:gd name="T2" fmla="*/ 139 w 295"/>
                <a:gd name="T3" fmla="*/ 17 h 439"/>
                <a:gd name="T4" fmla="*/ 227 w 295"/>
                <a:gd name="T5" fmla="*/ 70 h 439"/>
                <a:gd name="T6" fmla="*/ 258 w 295"/>
                <a:gd name="T7" fmla="*/ 138 h 439"/>
                <a:gd name="T8" fmla="*/ 265 w 295"/>
                <a:gd name="T9" fmla="*/ 113 h 439"/>
                <a:gd name="T10" fmla="*/ 209 w 295"/>
                <a:gd name="T11" fmla="*/ 87 h 439"/>
                <a:gd name="T12" fmla="*/ 233 w 295"/>
                <a:gd name="T13" fmla="*/ 138 h 439"/>
                <a:gd name="T14" fmla="*/ 219 w 295"/>
                <a:gd name="T15" fmla="*/ 126 h 439"/>
                <a:gd name="T16" fmla="*/ 194 w 295"/>
                <a:gd name="T17" fmla="*/ 174 h 439"/>
                <a:gd name="T18" fmla="*/ 233 w 295"/>
                <a:gd name="T19" fmla="*/ 113 h 439"/>
                <a:gd name="T20" fmla="*/ 219 w 295"/>
                <a:gd name="T21" fmla="*/ 198 h 439"/>
                <a:gd name="T22" fmla="*/ 194 w 295"/>
                <a:gd name="T23" fmla="*/ 273 h 439"/>
                <a:gd name="T24" fmla="*/ 219 w 295"/>
                <a:gd name="T25" fmla="*/ 198 h 439"/>
                <a:gd name="T26" fmla="*/ 219 w 295"/>
                <a:gd name="T27" fmla="*/ 372 h 439"/>
                <a:gd name="T28" fmla="*/ 194 w 295"/>
                <a:gd name="T29" fmla="*/ 298 h 439"/>
                <a:gd name="T30" fmla="*/ 219 w 295"/>
                <a:gd name="T31" fmla="*/ 397 h 439"/>
                <a:gd name="T32" fmla="*/ 162 w 295"/>
                <a:gd name="T33" fmla="*/ 439 h 439"/>
                <a:gd name="T34" fmla="*/ 206 w 295"/>
                <a:gd name="T35" fmla="*/ 414 h 439"/>
                <a:gd name="T36" fmla="*/ 194 w 295"/>
                <a:gd name="T37" fmla="*/ 397 h 439"/>
                <a:gd name="T38" fmla="*/ 138 w 295"/>
                <a:gd name="T39" fmla="*/ 439 h 439"/>
                <a:gd name="T40" fmla="*/ 77 w 295"/>
                <a:gd name="T41" fmla="*/ 401 h 439"/>
                <a:gd name="T42" fmla="*/ 101 w 295"/>
                <a:gd name="T43" fmla="*/ 426 h 439"/>
                <a:gd name="T44" fmla="*/ 138 w 295"/>
                <a:gd name="T45" fmla="*/ 414 h 439"/>
                <a:gd name="T46" fmla="*/ 77 w 295"/>
                <a:gd name="T47" fmla="*/ 376 h 439"/>
                <a:gd name="T48" fmla="*/ 101 w 295"/>
                <a:gd name="T49" fmla="*/ 302 h 439"/>
                <a:gd name="T50" fmla="*/ 77 w 295"/>
                <a:gd name="T51" fmla="*/ 376 h 439"/>
                <a:gd name="T52" fmla="*/ 77 w 295"/>
                <a:gd name="T53" fmla="*/ 202 h 439"/>
                <a:gd name="T54" fmla="*/ 101 w 295"/>
                <a:gd name="T55" fmla="*/ 277 h 439"/>
                <a:gd name="T56" fmla="*/ 77 w 295"/>
                <a:gd name="T57" fmla="*/ 178 h 439"/>
                <a:gd name="T58" fmla="*/ 89 w 295"/>
                <a:gd name="T59" fmla="*/ 138 h 439"/>
                <a:gd name="T60" fmla="*/ 67 w 295"/>
                <a:gd name="T61" fmla="*/ 113 h 439"/>
                <a:gd name="T62" fmla="*/ 101 w 295"/>
                <a:gd name="T63" fmla="*/ 178 h 439"/>
                <a:gd name="T64" fmla="*/ 42 w 295"/>
                <a:gd name="T65" fmla="*/ 138 h 439"/>
                <a:gd name="T66" fmla="*/ 66 w 295"/>
                <a:gd name="T67" fmla="*/ 72 h 439"/>
                <a:gd name="T68" fmla="*/ 39 w 295"/>
                <a:gd name="T69" fmla="*/ 135 h 439"/>
                <a:gd name="T70" fmla="*/ 42 w 295"/>
                <a:gd name="T71" fmla="*/ 113 h 439"/>
                <a:gd name="T72" fmla="*/ 84 w 295"/>
                <a:gd name="T73" fmla="*/ 55 h 439"/>
                <a:gd name="T74" fmla="*/ 154 w 295"/>
                <a:gd name="T75" fmla="*/ 20 h 439"/>
                <a:gd name="T76" fmla="*/ 84 w 295"/>
                <a:gd name="T77" fmla="*/ 5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439">
                  <a:moveTo>
                    <a:pt x="157" y="0"/>
                  </a:moveTo>
                  <a:lnTo>
                    <a:pt x="209" y="52"/>
                  </a:lnTo>
                  <a:lnTo>
                    <a:pt x="192" y="70"/>
                  </a:lnTo>
                  <a:lnTo>
                    <a:pt x="139" y="17"/>
                  </a:lnTo>
                  <a:lnTo>
                    <a:pt x="157" y="0"/>
                  </a:lnTo>
                  <a:close/>
                  <a:moveTo>
                    <a:pt x="227" y="70"/>
                  </a:moveTo>
                  <a:lnTo>
                    <a:pt x="295" y="138"/>
                  </a:lnTo>
                  <a:lnTo>
                    <a:pt x="258" y="138"/>
                  </a:lnTo>
                  <a:lnTo>
                    <a:pt x="258" y="113"/>
                  </a:lnTo>
                  <a:lnTo>
                    <a:pt x="265" y="113"/>
                  </a:lnTo>
                  <a:lnTo>
                    <a:pt x="256" y="135"/>
                  </a:lnTo>
                  <a:lnTo>
                    <a:pt x="209" y="87"/>
                  </a:lnTo>
                  <a:lnTo>
                    <a:pt x="227" y="70"/>
                  </a:lnTo>
                  <a:close/>
                  <a:moveTo>
                    <a:pt x="233" y="138"/>
                  </a:moveTo>
                  <a:lnTo>
                    <a:pt x="206" y="138"/>
                  </a:lnTo>
                  <a:lnTo>
                    <a:pt x="219" y="126"/>
                  </a:lnTo>
                  <a:lnTo>
                    <a:pt x="219" y="174"/>
                  </a:lnTo>
                  <a:lnTo>
                    <a:pt x="194" y="174"/>
                  </a:lnTo>
                  <a:lnTo>
                    <a:pt x="194" y="113"/>
                  </a:lnTo>
                  <a:lnTo>
                    <a:pt x="233" y="113"/>
                  </a:lnTo>
                  <a:lnTo>
                    <a:pt x="233" y="138"/>
                  </a:lnTo>
                  <a:close/>
                  <a:moveTo>
                    <a:pt x="219" y="198"/>
                  </a:moveTo>
                  <a:lnTo>
                    <a:pt x="219" y="273"/>
                  </a:lnTo>
                  <a:lnTo>
                    <a:pt x="194" y="273"/>
                  </a:lnTo>
                  <a:lnTo>
                    <a:pt x="194" y="198"/>
                  </a:lnTo>
                  <a:lnTo>
                    <a:pt x="219" y="198"/>
                  </a:lnTo>
                  <a:close/>
                  <a:moveTo>
                    <a:pt x="219" y="298"/>
                  </a:moveTo>
                  <a:lnTo>
                    <a:pt x="219" y="372"/>
                  </a:lnTo>
                  <a:lnTo>
                    <a:pt x="194" y="372"/>
                  </a:lnTo>
                  <a:lnTo>
                    <a:pt x="194" y="298"/>
                  </a:lnTo>
                  <a:lnTo>
                    <a:pt x="219" y="298"/>
                  </a:lnTo>
                  <a:close/>
                  <a:moveTo>
                    <a:pt x="219" y="397"/>
                  </a:moveTo>
                  <a:lnTo>
                    <a:pt x="219" y="439"/>
                  </a:lnTo>
                  <a:lnTo>
                    <a:pt x="162" y="439"/>
                  </a:lnTo>
                  <a:lnTo>
                    <a:pt x="162" y="414"/>
                  </a:lnTo>
                  <a:lnTo>
                    <a:pt x="206" y="414"/>
                  </a:lnTo>
                  <a:lnTo>
                    <a:pt x="194" y="426"/>
                  </a:lnTo>
                  <a:lnTo>
                    <a:pt x="194" y="397"/>
                  </a:lnTo>
                  <a:lnTo>
                    <a:pt x="219" y="397"/>
                  </a:lnTo>
                  <a:close/>
                  <a:moveTo>
                    <a:pt x="138" y="439"/>
                  </a:moveTo>
                  <a:lnTo>
                    <a:pt x="77" y="439"/>
                  </a:lnTo>
                  <a:lnTo>
                    <a:pt x="77" y="401"/>
                  </a:lnTo>
                  <a:lnTo>
                    <a:pt x="101" y="401"/>
                  </a:lnTo>
                  <a:lnTo>
                    <a:pt x="101" y="426"/>
                  </a:lnTo>
                  <a:lnTo>
                    <a:pt x="89" y="414"/>
                  </a:lnTo>
                  <a:lnTo>
                    <a:pt x="138" y="414"/>
                  </a:lnTo>
                  <a:lnTo>
                    <a:pt x="138" y="439"/>
                  </a:lnTo>
                  <a:close/>
                  <a:moveTo>
                    <a:pt x="77" y="376"/>
                  </a:moveTo>
                  <a:lnTo>
                    <a:pt x="77" y="302"/>
                  </a:lnTo>
                  <a:lnTo>
                    <a:pt x="101" y="302"/>
                  </a:lnTo>
                  <a:lnTo>
                    <a:pt x="101" y="376"/>
                  </a:lnTo>
                  <a:lnTo>
                    <a:pt x="77" y="376"/>
                  </a:lnTo>
                  <a:close/>
                  <a:moveTo>
                    <a:pt x="77" y="277"/>
                  </a:moveTo>
                  <a:lnTo>
                    <a:pt x="77" y="202"/>
                  </a:lnTo>
                  <a:lnTo>
                    <a:pt x="101" y="202"/>
                  </a:lnTo>
                  <a:lnTo>
                    <a:pt x="101" y="277"/>
                  </a:lnTo>
                  <a:lnTo>
                    <a:pt x="77" y="277"/>
                  </a:lnTo>
                  <a:close/>
                  <a:moveTo>
                    <a:pt x="77" y="178"/>
                  </a:moveTo>
                  <a:lnTo>
                    <a:pt x="77" y="126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67" y="113"/>
                  </a:lnTo>
                  <a:lnTo>
                    <a:pt x="101" y="113"/>
                  </a:lnTo>
                  <a:lnTo>
                    <a:pt x="101" y="178"/>
                  </a:lnTo>
                  <a:lnTo>
                    <a:pt x="77" y="178"/>
                  </a:lnTo>
                  <a:close/>
                  <a:moveTo>
                    <a:pt x="42" y="138"/>
                  </a:moveTo>
                  <a:lnTo>
                    <a:pt x="0" y="138"/>
                  </a:lnTo>
                  <a:lnTo>
                    <a:pt x="66" y="72"/>
                  </a:lnTo>
                  <a:lnTo>
                    <a:pt x="84" y="90"/>
                  </a:lnTo>
                  <a:lnTo>
                    <a:pt x="39" y="135"/>
                  </a:lnTo>
                  <a:lnTo>
                    <a:pt x="30" y="113"/>
                  </a:lnTo>
                  <a:lnTo>
                    <a:pt x="42" y="113"/>
                  </a:lnTo>
                  <a:lnTo>
                    <a:pt x="42" y="138"/>
                  </a:lnTo>
                  <a:close/>
                  <a:moveTo>
                    <a:pt x="84" y="55"/>
                  </a:moveTo>
                  <a:lnTo>
                    <a:pt x="136" y="2"/>
                  </a:lnTo>
                  <a:lnTo>
                    <a:pt x="154" y="20"/>
                  </a:lnTo>
                  <a:lnTo>
                    <a:pt x="101" y="72"/>
                  </a:lnTo>
                  <a:lnTo>
                    <a:pt x="84" y="55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48" name="Freeform 154"/>
            <p:cNvSpPr>
              <a:spLocks/>
            </p:cNvSpPr>
            <p:nvPr/>
          </p:nvSpPr>
          <p:spPr bwMode="auto">
            <a:xfrm>
              <a:off x="238760" y="1412875"/>
              <a:ext cx="149225" cy="180340"/>
            </a:xfrm>
            <a:custGeom>
              <a:avLst/>
              <a:gdLst>
                <a:gd name="T0" fmla="*/ 235 w 235"/>
                <a:gd name="T1" fmla="*/ 117 h 284"/>
                <a:gd name="T2" fmla="*/ 176 w 235"/>
                <a:gd name="T3" fmla="*/ 117 h 284"/>
                <a:gd name="T4" fmla="*/ 176 w 235"/>
                <a:gd name="T5" fmla="*/ 284 h 284"/>
                <a:gd name="T6" fmla="*/ 59 w 235"/>
                <a:gd name="T7" fmla="*/ 284 h 284"/>
                <a:gd name="T8" fmla="*/ 59 w 235"/>
                <a:gd name="T9" fmla="*/ 117 h 284"/>
                <a:gd name="T10" fmla="*/ 0 w 235"/>
                <a:gd name="T11" fmla="*/ 117 h 284"/>
                <a:gd name="T12" fmla="*/ 118 w 235"/>
                <a:gd name="T13" fmla="*/ 0 h 284"/>
                <a:gd name="T14" fmla="*/ 235 w 235"/>
                <a:gd name="T15" fmla="*/ 1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284">
                  <a:moveTo>
                    <a:pt x="235" y="117"/>
                  </a:moveTo>
                  <a:lnTo>
                    <a:pt x="176" y="117"/>
                  </a:lnTo>
                  <a:lnTo>
                    <a:pt x="176" y="284"/>
                  </a:lnTo>
                  <a:lnTo>
                    <a:pt x="59" y="284"/>
                  </a:lnTo>
                  <a:lnTo>
                    <a:pt x="59" y="117"/>
                  </a:lnTo>
                  <a:lnTo>
                    <a:pt x="0" y="117"/>
                  </a:lnTo>
                  <a:lnTo>
                    <a:pt x="118" y="0"/>
                  </a:lnTo>
                  <a:lnTo>
                    <a:pt x="235" y="117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49" name="Freeform 155"/>
            <p:cNvSpPr>
              <a:spLocks noEditPoints="1"/>
            </p:cNvSpPr>
            <p:nvPr/>
          </p:nvSpPr>
          <p:spPr bwMode="auto">
            <a:xfrm>
              <a:off x="219710" y="1407160"/>
              <a:ext cx="187325" cy="194310"/>
            </a:xfrm>
            <a:custGeom>
              <a:avLst/>
              <a:gdLst>
                <a:gd name="T0" fmla="*/ 156 w 295"/>
                <a:gd name="T1" fmla="*/ 0 h 306"/>
                <a:gd name="T2" fmla="*/ 209 w 295"/>
                <a:gd name="T3" fmla="*/ 53 h 306"/>
                <a:gd name="T4" fmla="*/ 191 w 295"/>
                <a:gd name="T5" fmla="*/ 71 h 306"/>
                <a:gd name="T6" fmla="*/ 139 w 295"/>
                <a:gd name="T7" fmla="*/ 18 h 306"/>
                <a:gd name="T8" fmla="*/ 156 w 295"/>
                <a:gd name="T9" fmla="*/ 0 h 306"/>
                <a:gd name="T10" fmla="*/ 226 w 295"/>
                <a:gd name="T11" fmla="*/ 71 h 306"/>
                <a:gd name="T12" fmla="*/ 295 w 295"/>
                <a:gd name="T13" fmla="*/ 139 h 306"/>
                <a:gd name="T14" fmla="*/ 257 w 295"/>
                <a:gd name="T15" fmla="*/ 139 h 306"/>
                <a:gd name="T16" fmla="*/ 257 w 295"/>
                <a:gd name="T17" fmla="*/ 114 h 306"/>
                <a:gd name="T18" fmla="*/ 265 w 295"/>
                <a:gd name="T19" fmla="*/ 114 h 306"/>
                <a:gd name="T20" fmla="*/ 256 w 295"/>
                <a:gd name="T21" fmla="*/ 135 h 306"/>
                <a:gd name="T22" fmla="*/ 209 w 295"/>
                <a:gd name="T23" fmla="*/ 88 h 306"/>
                <a:gd name="T24" fmla="*/ 226 w 295"/>
                <a:gd name="T25" fmla="*/ 71 h 306"/>
                <a:gd name="T26" fmla="*/ 233 w 295"/>
                <a:gd name="T27" fmla="*/ 139 h 306"/>
                <a:gd name="T28" fmla="*/ 206 w 295"/>
                <a:gd name="T29" fmla="*/ 139 h 306"/>
                <a:gd name="T30" fmla="*/ 219 w 295"/>
                <a:gd name="T31" fmla="*/ 126 h 306"/>
                <a:gd name="T32" fmla="*/ 219 w 295"/>
                <a:gd name="T33" fmla="*/ 174 h 306"/>
                <a:gd name="T34" fmla="*/ 194 w 295"/>
                <a:gd name="T35" fmla="*/ 174 h 306"/>
                <a:gd name="T36" fmla="*/ 194 w 295"/>
                <a:gd name="T37" fmla="*/ 114 h 306"/>
                <a:gd name="T38" fmla="*/ 233 w 295"/>
                <a:gd name="T39" fmla="*/ 114 h 306"/>
                <a:gd name="T40" fmla="*/ 233 w 295"/>
                <a:gd name="T41" fmla="*/ 139 h 306"/>
                <a:gd name="T42" fmla="*/ 219 w 295"/>
                <a:gd name="T43" fmla="*/ 199 h 306"/>
                <a:gd name="T44" fmla="*/ 219 w 295"/>
                <a:gd name="T45" fmla="*/ 274 h 306"/>
                <a:gd name="T46" fmla="*/ 194 w 295"/>
                <a:gd name="T47" fmla="*/ 274 h 306"/>
                <a:gd name="T48" fmla="*/ 194 w 295"/>
                <a:gd name="T49" fmla="*/ 199 h 306"/>
                <a:gd name="T50" fmla="*/ 219 w 295"/>
                <a:gd name="T51" fmla="*/ 199 h 306"/>
                <a:gd name="T52" fmla="*/ 201 w 295"/>
                <a:gd name="T53" fmla="*/ 306 h 306"/>
                <a:gd name="T54" fmla="*/ 127 w 295"/>
                <a:gd name="T55" fmla="*/ 306 h 306"/>
                <a:gd name="T56" fmla="*/ 127 w 295"/>
                <a:gd name="T57" fmla="*/ 281 h 306"/>
                <a:gd name="T58" fmla="*/ 201 w 295"/>
                <a:gd name="T59" fmla="*/ 281 h 306"/>
                <a:gd name="T60" fmla="*/ 201 w 295"/>
                <a:gd name="T61" fmla="*/ 306 h 306"/>
                <a:gd name="T62" fmla="*/ 102 w 295"/>
                <a:gd name="T63" fmla="*/ 306 h 306"/>
                <a:gd name="T64" fmla="*/ 76 w 295"/>
                <a:gd name="T65" fmla="*/ 306 h 306"/>
                <a:gd name="T66" fmla="*/ 76 w 295"/>
                <a:gd name="T67" fmla="*/ 232 h 306"/>
                <a:gd name="T68" fmla="*/ 101 w 295"/>
                <a:gd name="T69" fmla="*/ 232 h 306"/>
                <a:gd name="T70" fmla="*/ 101 w 295"/>
                <a:gd name="T71" fmla="*/ 293 h 306"/>
                <a:gd name="T72" fmla="*/ 89 w 295"/>
                <a:gd name="T73" fmla="*/ 281 h 306"/>
                <a:gd name="T74" fmla="*/ 102 w 295"/>
                <a:gd name="T75" fmla="*/ 281 h 306"/>
                <a:gd name="T76" fmla="*/ 102 w 295"/>
                <a:gd name="T77" fmla="*/ 306 h 306"/>
                <a:gd name="T78" fmla="*/ 76 w 295"/>
                <a:gd name="T79" fmla="*/ 208 h 306"/>
                <a:gd name="T80" fmla="*/ 76 w 295"/>
                <a:gd name="T81" fmla="*/ 133 h 306"/>
                <a:gd name="T82" fmla="*/ 101 w 295"/>
                <a:gd name="T83" fmla="*/ 133 h 306"/>
                <a:gd name="T84" fmla="*/ 101 w 295"/>
                <a:gd name="T85" fmla="*/ 208 h 306"/>
                <a:gd name="T86" fmla="*/ 76 w 295"/>
                <a:gd name="T87" fmla="*/ 208 h 306"/>
                <a:gd name="T88" fmla="*/ 71 w 295"/>
                <a:gd name="T89" fmla="*/ 139 h 306"/>
                <a:gd name="T90" fmla="*/ 0 w 295"/>
                <a:gd name="T91" fmla="*/ 139 h 306"/>
                <a:gd name="T92" fmla="*/ 45 w 295"/>
                <a:gd name="T93" fmla="*/ 94 h 306"/>
                <a:gd name="T94" fmla="*/ 63 w 295"/>
                <a:gd name="T95" fmla="*/ 111 h 306"/>
                <a:gd name="T96" fmla="*/ 39 w 295"/>
                <a:gd name="T97" fmla="*/ 135 h 306"/>
                <a:gd name="T98" fmla="*/ 30 w 295"/>
                <a:gd name="T99" fmla="*/ 114 h 306"/>
                <a:gd name="T100" fmla="*/ 71 w 295"/>
                <a:gd name="T101" fmla="*/ 114 h 306"/>
                <a:gd name="T102" fmla="*/ 71 w 295"/>
                <a:gd name="T103" fmla="*/ 139 h 306"/>
                <a:gd name="T104" fmla="*/ 63 w 295"/>
                <a:gd name="T105" fmla="*/ 76 h 306"/>
                <a:gd name="T106" fmla="*/ 115 w 295"/>
                <a:gd name="T107" fmla="*/ 24 h 306"/>
                <a:gd name="T108" fmla="*/ 133 w 295"/>
                <a:gd name="T109" fmla="*/ 41 h 306"/>
                <a:gd name="T110" fmla="*/ 80 w 295"/>
                <a:gd name="T111" fmla="*/ 94 h 306"/>
                <a:gd name="T112" fmla="*/ 63 w 295"/>
                <a:gd name="T113" fmla="*/ 76 h 306"/>
                <a:gd name="T114" fmla="*/ 133 w 295"/>
                <a:gd name="T115" fmla="*/ 6 h 306"/>
                <a:gd name="T116" fmla="*/ 139 w 295"/>
                <a:gd name="T117" fmla="*/ 0 h 306"/>
                <a:gd name="T118" fmla="*/ 156 w 295"/>
                <a:gd name="T119" fmla="*/ 18 h 306"/>
                <a:gd name="T120" fmla="*/ 150 w 295"/>
                <a:gd name="T121" fmla="*/ 24 h 306"/>
                <a:gd name="T122" fmla="*/ 133 w 295"/>
                <a:gd name="T12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5" h="306">
                  <a:moveTo>
                    <a:pt x="156" y="0"/>
                  </a:moveTo>
                  <a:lnTo>
                    <a:pt x="209" y="53"/>
                  </a:lnTo>
                  <a:lnTo>
                    <a:pt x="191" y="71"/>
                  </a:lnTo>
                  <a:lnTo>
                    <a:pt x="139" y="18"/>
                  </a:lnTo>
                  <a:lnTo>
                    <a:pt x="156" y="0"/>
                  </a:lnTo>
                  <a:close/>
                  <a:moveTo>
                    <a:pt x="226" y="71"/>
                  </a:moveTo>
                  <a:lnTo>
                    <a:pt x="295" y="139"/>
                  </a:lnTo>
                  <a:lnTo>
                    <a:pt x="257" y="139"/>
                  </a:lnTo>
                  <a:lnTo>
                    <a:pt x="257" y="114"/>
                  </a:lnTo>
                  <a:lnTo>
                    <a:pt x="265" y="114"/>
                  </a:lnTo>
                  <a:lnTo>
                    <a:pt x="256" y="135"/>
                  </a:lnTo>
                  <a:lnTo>
                    <a:pt x="209" y="88"/>
                  </a:lnTo>
                  <a:lnTo>
                    <a:pt x="226" y="71"/>
                  </a:lnTo>
                  <a:close/>
                  <a:moveTo>
                    <a:pt x="233" y="139"/>
                  </a:moveTo>
                  <a:lnTo>
                    <a:pt x="206" y="139"/>
                  </a:lnTo>
                  <a:lnTo>
                    <a:pt x="219" y="126"/>
                  </a:lnTo>
                  <a:lnTo>
                    <a:pt x="219" y="174"/>
                  </a:lnTo>
                  <a:lnTo>
                    <a:pt x="194" y="174"/>
                  </a:lnTo>
                  <a:lnTo>
                    <a:pt x="194" y="114"/>
                  </a:lnTo>
                  <a:lnTo>
                    <a:pt x="233" y="114"/>
                  </a:lnTo>
                  <a:lnTo>
                    <a:pt x="233" y="139"/>
                  </a:lnTo>
                  <a:close/>
                  <a:moveTo>
                    <a:pt x="219" y="199"/>
                  </a:moveTo>
                  <a:lnTo>
                    <a:pt x="219" y="274"/>
                  </a:lnTo>
                  <a:lnTo>
                    <a:pt x="194" y="274"/>
                  </a:lnTo>
                  <a:lnTo>
                    <a:pt x="194" y="199"/>
                  </a:lnTo>
                  <a:lnTo>
                    <a:pt x="219" y="199"/>
                  </a:lnTo>
                  <a:close/>
                  <a:moveTo>
                    <a:pt x="201" y="306"/>
                  </a:moveTo>
                  <a:lnTo>
                    <a:pt x="127" y="306"/>
                  </a:lnTo>
                  <a:lnTo>
                    <a:pt x="127" y="281"/>
                  </a:lnTo>
                  <a:lnTo>
                    <a:pt x="201" y="281"/>
                  </a:lnTo>
                  <a:lnTo>
                    <a:pt x="201" y="306"/>
                  </a:lnTo>
                  <a:close/>
                  <a:moveTo>
                    <a:pt x="102" y="306"/>
                  </a:moveTo>
                  <a:lnTo>
                    <a:pt x="76" y="306"/>
                  </a:lnTo>
                  <a:lnTo>
                    <a:pt x="76" y="232"/>
                  </a:lnTo>
                  <a:lnTo>
                    <a:pt x="101" y="232"/>
                  </a:lnTo>
                  <a:lnTo>
                    <a:pt x="101" y="293"/>
                  </a:lnTo>
                  <a:lnTo>
                    <a:pt x="89" y="281"/>
                  </a:lnTo>
                  <a:lnTo>
                    <a:pt x="102" y="281"/>
                  </a:lnTo>
                  <a:lnTo>
                    <a:pt x="102" y="306"/>
                  </a:lnTo>
                  <a:close/>
                  <a:moveTo>
                    <a:pt x="76" y="208"/>
                  </a:moveTo>
                  <a:lnTo>
                    <a:pt x="76" y="133"/>
                  </a:lnTo>
                  <a:lnTo>
                    <a:pt x="101" y="133"/>
                  </a:lnTo>
                  <a:lnTo>
                    <a:pt x="101" y="208"/>
                  </a:lnTo>
                  <a:lnTo>
                    <a:pt x="76" y="208"/>
                  </a:lnTo>
                  <a:close/>
                  <a:moveTo>
                    <a:pt x="71" y="139"/>
                  </a:moveTo>
                  <a:lnTo>
                    <a:pt x="0" y="139"/>
                  </a:lnTo>
                  <a:lnTo>
                    <a:pt x="45" y="94"/>
                  </a:lnTo>
                  <a:lnTo>
                    <a:pt x="63" y="111"/>
                  </a:lnTo>
                  <a:lnTo>
                    <a:pt x="39" y="135"/>
                  </a:lnTo>
                  <a:lnTo>
                    <a:pt x="30" y="114"/>
                  </a:lnTo>
                  <a:lnTo>
                    <a:pt x="71" y="114"/>
                  </a:lnTo>
                  <a:lnTo>
                    <a:pt x="71" y="139"/>
                  </a:lnTo>
                  <a:close/>
                  <a:moveTo>
                    <a:pt x="63" y="76"/>
                  </a:moveTo>
                  <a:lnTo>
                    <a:pt x="115" y="24"/>
                  </a:lnTo>
                  <a:lnTo>
                    <a:pt x="133" y="41"/>
                  </a:lnTo>
                  <a:lnTo>
                    <a:pt x="80" y="94"/>
                  </a:lnTo>
                  <a:lnTo>
                    <a:pt x="63" y="76"/>
                  </a:lnTo>
                  <a:close/>
                  <a:moveTo>
                    <a:pt x="133" y="6"/>
                  </a:moveTo>
                  <a:lnTo>
                    <a:pt x="139" y="0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50" name="Freeform 156"/>
            <p:cNvSpPr>
              <a:spLocks/>
            </p:cNvSpPr>
            <p:nvPr/>
          </p:nvSpPr>
          <p:spPr bwMode="auto">
            <a:xfrm>
              <a:off x="5030470" y="1429385"/>
              <a:ext cx="149225" cy="180975"/>
            </a:xfrm>
            <a:custGeom>
              <a:avLst/>
              <a:gdLst>
                <a:gd name="T0" fmla="*/ 235 w 235"/>
                <a:gd name="T1" fmla="*/ 118 h 285"/>
                <a:gd name="T2" fmla="*/ 176 w 235"/>
                <a:gd name="T3" fmla="*/ 118 h 285"/>
                <a:gd name="T4" fmla="*/ 176 w 235"/>
                <a:gd name="T5" fmla="*/ 285 h 285"/>
                <a:gd name="T6" fmla="*/ 59 w 235"/>
                <a:gd name="T7" fmla="*/ 285 h 285"/>
                <a:gd name="T8" fmla="*/ 59 w 235"/>
                <a:gd name="T9" fmla="*/ 118 h 285"/>
                <a:gd name="T10" fmla="*/ 0 w 235"/>
                <a:gd name="T11" fmla="*/ 118 h 285"/>
                <a:gd name="T12" fmla="*/ 118 w 235"/>
                <a:gd name="T13" fmla="*/ 0 h 285"/>
                <a:gd name="T14" fmla="*/ 235 w 235"/>
                <a:gd name="T15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285">
                  <a:moveTo>
                    <a:pt x="235" y="118"/>
                  </a:moveTo>
                  <a:lnTo>
                    <a:pt x="176" y="118"/>
                  </a:lnTo>
                  <a:lnTo>
                    <a:pt x="176" y="285"/>
                  </a:lnTo>
                  <a:lnTo>
                    <a:pt x="59" y="285"/>
                  </a:lnTo>
                  <a:lnTo>
                    <a:pt x="59" y="118"/>
                  </a:lnTo>
                  <a:lnTo>
                    <a:pt x="0" y="118"/>
                  </a:lnTo>
                  <a:lnTo>
                    <a:pt x="118" y="0"/>
                  </a:lnTo>
                  <a:lnTo>
                    <a:pt x="235" y="118"/>
                  </a:lnTo>
                  <a:close/>
                </a:path>
              </a:pathLst>
            </a:custGeom>
            <a:solidFill>
              <a:srgbClr val="FA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51" name="Freeform 157"/>
            <p:cNvSpPr>
              <a:spLocks noEditPoints="1"/>
            </p:cNvSpPr>
            <p:nvPr/>
          </p:nvSpPr>
          <p:spPr bwMode="auto">
            <a:xfrm>
              <a:off x="5011420" y="1424305"/>
              <a:ext cx="187325" cy="193675"/>
            </a:xfrm>
            <a:custGeom>
              <a:avLst/>
              <a:gdLst>
                <a:gd name="T0" fmla="*/ 157 w 295"/>
                <a:gd name="T1" fmla="*/ 0 h 305"/>
                <a:gd name="T2" fmla="*/ 209 w 295"/>
                <a:gd name="T3" fmla="*/ 52 h 305"/>
                <a:gd name="T4" fmla="*/ 192 w 295"/>
                <a:gd name="T5" fmla="*/ 70 h 305"/>
                <a:gd name="T6" fmla="*/ 139 w 295"/>
                <a:gd name="T7" fmla="*/ 18 h 305"/>
                <a:gd name="T8" fmla="*/ 157 w 295"/>
                <a:gd name="T9" fmla="*/ 0 h 305"/>
                <a:gd name="T10" fmla="*/ 227 w 295"/>
                <a:gd name="T11" fmla="*/ 70 h 305"/>
                <a:gd name="T12" fmla="*/ 295 w 295"/>
                <a:gd name="T13" fmla="*/ 138 h 305"/>
                <a:gd name="T14" fmla="*/ 258 w 295"/>
                <a:gd name="T15" fmla="*/ 138 h 305"/>
                <a:gd name="T16" fmla="*/ 258 w 295"/>
                <a:gd name="T17" fmla="*/ 113 h 305"/>
                <a:gd name="T18" fmla="*/ 265 w 295"/>
                <a:gd name="T19" fmla="*/ 113 h 305"/>
                <a:gd name="T20" fmla="*/ 256 w 295"/>
                <a:gd name="T21" fmla="*/ 135 h 305"/>
                <a:gd name="T22" fmla="*/ 209 w 295"/>
                <a:gd name="T23" fmla="*/ 87 h 305"/>
                <a:gd name="T24" fmla="*/ 227 w 295"/>
                <a:gd name="T25" fmla="*/ 70 h 305"/>
                <a:gd name="T26" fmla="*/ 233 w 295"/>
                <a:gd name="T27" fmla="*/ 138 h 305"/>
                <a:gd name="T28" fmla="*/ 206 w 295"/>
                <a:gd name="T29" fmla="*/ 138 h 305"/>
                <a:gd name="T30" fmla="*/ 219 w 295"/>
                <a:gd name="T31" fmla="*/ 126 h 305"/>
                <a:gd name="T32" fmla="*/ 219 w 295"/>
                <a:gd name="T33" fmla="*/ 174 h 305"/>
                <a:gd name="T34" fmla="*/ 194 w 295"/>
                <a:gd name="T35" fmla="*/ 174 h 305"/>
                <a:gd name="T36" fmla="*/ 194 w 295"/>
                <a:gd name="T37" fmla="*/ 113 h 305"/>
                <a:gd name="T38" fmla="*/ 233 w 295"/>
                <a:gd name="T39" fmla="*/ 113 h 305"/>
                <a:gd name="T40" fmla="*/ 233 w 295"/>
                <a:gd name="T41" fmla="*/ 138 h 305"/>
                <a:gd name="T42" fmla="*/ 219 w 295"/>
                <a:gd name="T43" fmla="*/ 199 h 305"/>
                <a:gd name="T44" fmla="*/ 219 w 295"/>
                <a:gd name="T45" fmla="*/ 273 h 305"/>
                <a:gd name="T46" fmla="*/ 194 w 295"/>
                <a:gd name="T47" fmla="*/ 273 h 305"/>
                <a:gd name="T48" fmla="*/ 194 w 295"/>
                <a:gd name="T49" fmla="*/ 199 h 305"/>
                <a:gd name="T50" fmla="*/ 219 w 295"/>
                <a:gd name="T51" fmla="*/ 199 h 305"/>
                <a:gd name="T52" fmla="*/ 202 w 295"/>
                <a:gd name="T53" fmla="*/ 305 h 305"/>
                <a:gd name="T54" fmla="*/ 127 w 295"/>
                <a:gd name="T55" fmla="*/ 305 h 305"/>
                <a:gd name="T56" fmla="*/ 127 w 295"/>
                <a:gd name="T57" fmla="*/ 280 h 305"/>
                <a:gd name="T58" fmla="*/ 202 w 295"/>
                <a:gd name="T59" fmla="*/ 280 h 305"/>
                <a:gd name="T60" fmla="*/ 202 w 295"/>
                <a:gd name="T61" fmla="*/ 305 h 305"/>
                <a:gd name="T62" fmla="*/ 103 w 295"/>
                <a:gd name="T63" fmla="*/ 305 h 305"/>
                <a:gd name="T64" fmla="*/ 77 w 295"/>
                <a:gd name="T65" fmla="*/ 305 h 305"/>
                <a:gd name="T66" fmla="*/ 77 w 295"/>
                <a:gd name="T67" fmla="*/ 232 h 305"/>
                <a:gd name="T68" fmla="*/ 101 w 295"/>
                <a:gd name="T69" fmla="*/ 232 h 305"/>
                <a:gd name="T70" fmla="*/ 101 w 295"/>
                <a:gd name="T71" fmla="*/ 293 h 305"/>
                <a:gd name="T72" fmla="*/ 89 w 295"/>
                <a:gd name="T73" fmla="*/ 280 h 305"/>
                <a:gd name="T74" fmla="*/ 103 w 295"/>
                <a:gd name="T75" fmla="*/ 280 h 305"/>
                <a:gd name="T76" fmla="*/ 103 w 295"/>
                <a:gd name="T77" fmla="*/ 305 h 305"/>
                <a:gd name="T78" fmla="*/ 77 w 295"/>
                <a:gd name="T79" fmla="*/ 207 h 305"/>
                <a:gd name="T80" fmla="*/ 77 w 295"/>
                <a:gd name="T81" fmla="*/ 133 h 305"/>
                <a:gd name="T82" fmla="*/ 101 w 295"/>
                <a:gd name="T83" fmla="*/ 133 h 305"/>
                <a:gd name="T84" fmla="*/ 101 w 295"/>
                <a:gd name="T85" fmla="*/ 207 h 305"/>
                <a:gd name="T86" fmla="*/ 77 w 295"/>
                <a:gd name="T87" fmla="*/ 207 h 305"/>
                <a:gd name="T88" fmla="*/ 71 w 295"/>
                <a:gd name="T89" fmla="*/ 138 h 305"/>
                <a:gd name="T90" fmla="*/ 0 w 295"/>
                <a:gd name="T91" fmla="*/ 138 h 305"/>
                <a:gd name="T92" fmla="*/ 46 w 295"/>
                <a:gd name="T93" fmla="*/ 93 h 305"/>
                <a:gd name="T94" fmla="*/ 63 w 295"/>
                <a:gd name="T95" fmla="*/ 111 h 305"/>
                <a:gd name="T96" fmla="*/ 39 w 295"/>
                <a:gd name="T97" fmla="*/ 135 h 305"/>
                <a:gd name="T98" fmla="*/ 30 w 295"/>
                <a:gd name="T99" fmla="*/ 113 h 305"/>
                <a:gd name="T100" fmla="*/ 71 w 295"/>
                <a:gd name="T101" fmla="*/ 113 h 305"/>
                <a:gd name="T102" fmla="*/ 71 w 295"/>
                <a:gd name="T103" fmla="*/ 138 h 305"/>
                <a:gd name="T104" fmla="*/ 63 w 295"/>
                <a:gd name="T105" fmla="*/ 76 h 305"/>
                <a:gd name="T106" fmla="*/ 116 w 295"/>
                <a:gd name="T107" fmla="*/ 23 h 305"/>
                <a:gd name="T108" fmla="*/ 133 w 295"/>
                <a:gd name="T109" fmla="*/ 41 h 305"/>
                <a:gd name="T110" fmla="*/ 81 w 295"/>
                <a:gd name="T111" fmla="*/ 93 h 305"/>
                <a:gd name="T112" fmla="*/ 63 w 295"/>
                <a:gd name="T113" fmla="*/ 76 h 305"/>
                <a:gd name="T114" fmla="*/ 133 w 295"/>
                <a:gd name="T115" fmla="*/ 6 h 305"/>
                <a:gd name="T116" fmla="*/ 139 w 295"/>
                <a:gd name="T117" fmla="*/ 0 h 305"/>
                <a:gd name="T118" fmla="*/ 157 w 295"/>
                <a:gd name="T119" fmla="*/ 18 h 305"/>
                <a:gd name="T120" fmla="*/ 151 w 295"/>
                <a:gd name="T121" fmla="*/ 23 h 305"/>
                <a:gd name="T122" fmla="*/ 133 w 295"/>
                <a:gd name="T123" fmla="*/ 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5" h="305">
                  <a:moveTo>
                    <a:pt x="157" y="0"/>
                  </a:moveTo>
                  <a:lnTo>
                    <a:pt x="209" y="52"/>
                  </a:lnTo>
                  <a:lnTo>
                    <a:pt x="192" y="70"/>
                  </a:lnTo>
                  <a:lnTo>
                    <a:pt x="139" y="18"/>
                  </a:lnTo>
                  <a:lnTo>
                    <a:pt x="157" y="0"/>
                  </a:lnTo>
                  <a:close/>
                  <a:moveTo>
                    <a:pt x="227" y="70"/>
                  </a:moveTo>
                  <a:lnTo>
                    <a:pt x="295" y="138"/>
                  </a:lnTo>
                  <a:lnTo>
                    <a:pt x="258" y="138"/>
                  </a:lnTo>
                  <a:lnTo>
                    <a:pt x="258" y="113"/>
                  </a:lnTo>
                  <a:lnTo>
                    <a:pt x="265" y="113"/>
                  </a:lnTo>
                  <a:lnTo>
                    <a:pt x="256" y="135"/>
                  </a:lnTo>
                  <a:lnTo>
                    <a:pt x="209" y="87"/>
                  </a:lnTo>
                  <a:lnTo>
                    <a:pt x="227" y="70"/>
                  </a:lnTo>
                  <a:close/>
                  <a:moveTo>
                    <a:pt x="233" y="138"/>
                  </a:moveTo>
                  <a:lnTo>
                    <a:pt x="206" y="138"/>
                  </a:lnTo>
                  <a:lnTo>
                    <a:pt x="219" y="126"/>
                  </a:lnTo>
                  <a:lnTo>
                    <a:pt x="219" y="174"/>
                  </a:lnTo>
                  <a:lnTo>
                    <a:pt x="194" y="174"/>
                  </a:lnTo>
                  <a:lnTo>
                    <a:pt x="194" y="113"/>
                  </a:lnTo>
                  <a:lnTo>
                    <a:pt x="233" y="113"/>
                  </a:lnTo>
                  <a:lnTo>
                    <a:pt x="233" y="138"/>
                  </a:lnTo>
                  <a:close/>
                  <a:moveTo>
                    <a:pt x="219" y="199"/>
                  </a:moveTo>
                  <a:lnTo>
                    <a:pt x="219" y="273"/>
                  </a:lnTo>
                  <a:lnTo>
                    <a:pt x="194" y="273"/>
                  </a:lnTo>
                  <a:lnTo>
                    <a:pt x="194" y="199"/>
                  </a:lnTo>
                  <a:lnTo>
                    <a:pt x="219" y="199"/>
                  </a:lnTo>
                  <a:close/>
                  <a:moveTo>
                    <a:pt x="202" y="305"/>
                  </a:moveTo>
                  <a:lnTo>
                    <a:pt x="127" y="305"/>
                  </a:lnTo>
                  <a:lnTo>
                    <a:pt x="127" y="280"/>
                  </a:lnTo>
                  <a:lnTo>
                    <a:pt x="202" y="280"/>
                  </a:lnTo>
                  <a:lnTo>
                    <a:pt x="202" y="305"/>
                  </a:lnTo>
                  <a:close/>
                  <a:moveTo>
                    <a:pt x="103" y="305"/>
                  </a:moveTo>
                  <a:lnTo>
                    <a:pt x="77" y="305"/>
                  </a:lnTo>
                  <a:lnTo>
                    <a:pt x="77" y="232"/>
                  </a:lnTo>
                  <a:lnTo>
                    <a:pt x="101" y="232"/>
                  </a:lnTo>
                  <a:lnTo>
                    <a:pt x="101" y="293"/>
                  </a:lnTo>
                  <a:lnTo>
                    <a:pt x="89" y="280"/>
                  </a:lnTo>
                  <a:lnTo>
                    <a:pt x="103" y="280"/>
                  </a:lnTo>
                  <a:lnTo>
                    <a:pt x="103" y="305"/>
                  </a:lnTo>
                  <a:close/>
                  <a:moveTo>
                    <a:pt x="77" y="207"/>
                  </a:moveTo>
                  <a:lnTo>
                    <a:pt x="77" y="133"/>
                  </a:lnTo>
                  <a:lnTo>
                    <a:pt x="101" y="133"/>
                  </a:lnTo>
                  <a:lnTo>
                    <a:pt x="101" y="207"/>
                  </a:lnTo>
                  <a:lnTo>
                    <a:pt x="77" y="207"/>
                  </a:lnTo>
                  <a:close/>
                  <a:moveTo>
                    <a:pt x="71" y="138"/>
                  </a:moveTo>
                  <a:lnTo>
                    <a:pt x="0" y="138"/>
                  </a:lnTo>
                  <a:lnTo>
                    <a:pt x="46" y="93"/>
                  </a:lnTo>
                  <a:lnTo>
                    <a:pt x="63" y="111"/>
                  </a:lnTo>
                  <a:lnTo>
                    <a:pt x="39" y="135"/>
                  </a:lnTo>
                  <a:lnTo>
                    <a:pt x="30" y="113"/>
                  </a:lnTo>
                  <a:lnTo>
                    <a:pt x="71" y="113"/>
                  </a:lnTo>
                  <a:lnTo>
                    <a:pt x="71" y="138"/>
                  </a:lnTo>
                  <a:close/>
                  <a:moveTo>
                    <a:pt x="63" y="76"/>
                  </a:moveTo>
                  <a:lnTo>
                    <a:pt x="116" y="23"/>
                  </a:lnTo>
                  <a:lnTo>
                    <a:pt x="133" y="41"/>
                  </a:lnTo>
                  <a:lnTo>
                    <a:pt x="81" y="93"/>
                  </a:lnTo>
                  <a:lnTo>
                    <a:pt x="63" y="76"/>
                  </a:lnTo>
                  <a:close/>
                  <a:moveTo>
                    <a:pt x="133" y="6"/>
                  </a:moveTo>
                  <a:lnTo>
                    <a:pt x="139" y="0"/>
                  </a:lnTo>
                  <a:lnTo>
                    <a:pt x="157" y="18"/>
                  </a:lnTo>
                  <a:lnTo>
                    <a:pt x="151" y="23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452" name="Picture 15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85" y="2701290"/>
              <a:ext cx="72326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3" name="Picture 15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85" y="2701290"/>
              <a:ext cx="72326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4" name="Freeform 160"/>
            <p:cNvSpPr>
              <a:spLocks/>
            </p:cNvSpPr>
            <p:nvPr/>
          </p:nvSpPr>
          <p:spPr bwMode="auto">
            <a:xfrm>
              <a:off x="2040255" y="1093470"/>
              <a:ext cx="399415" cy="542290"/>
            </a:xfrm>
            <a:custGeom>
              <a:avLst/>
              <a:gdLst>
                <a:gd name="T0" fmla="*/ 0 w 629"/>
                <a:gd name="T1" fmla="*/ 692 h 854"/>
                <a:gd name="T2" fmla="*/ 49 w 629"/>
                <a:gd name="T3" fmla="*/ 724 h 854"/>
                <a:gd name="T4" fmla="*/ 531 w 629"/>
                <a:gd name="T5" fmla="*/ 0 h 854"/>
                <a:gd name="T6" fmla="*/ 629 w 629"/>
                <a:gd name="T7" fmla="*/ 65 h 854"/>
                <a:gd name="T8" fmla="*/ 146 w 629"/>
                <a:gd name="T9" fmla="*/ 789 h 854"/>
                <a:gd name="T10" fmla="*/ 195 w 629"/>
                <a:gd name="T11" fmla="*/ 822 h 854"/>
                <a:gd name="T12" fmla="*/ 33 w 629"/>
                <a:gd name="T13" fmla="*/ 854 h 854"/>
                <a:gd name="T14" fmla="*/ 0 w 629"/>
                <a:gd name="T15" fmla="*/ 69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9" h="854">
                  <a:moveTo>
                    <a:pt x="0" y="692"/>
                  </a:moveTo>
                  <a:lnTo>
                    <a:pt x="49" y="724"/>
                  </a:lnTo>
                  <a:lnTo>
                    <a:pt x="531" y="0"/>
                  </a:lnTo>
                  <a:lnTo>
                    <a:pt x="629" y="65"/>
                  </a:lnTo>
                  <a:lnTo>
                    <a:pt x="146" y="789"/>
                  </a:lnTo>
                  <a:lnTo>
                    <a:pt x="195" y="822"/>
                  </a:lnTo>
                  <a:lnTo>
                    <a:pt x="33" y="854"/>
                  </a:lnTo>
                  <a:lnTo>
                    <a:pt x="0" y="692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55" name="Freeform 161"/>
            <p:cNvSpPr>
              <a:spLocks/>
            </p:cNvSpPr>
            <p:nvPr/>
          </p:nvSpPr>
          <p:spPr bwMode="auto">
            <a:xfrm>
              <a:off x="2040255" y="1093470"/>
              <a:ext cx="399415" cy="542290"/>
            </a:xfrm>
            <a:custGeom>
              <a:avLst/>
              <a:gdLst>
                <a:gd name="T0" fmla="*/ 0 w 629"/>
                <a:gd name="T1" fmla="*/ 692 h 854"/>
                <a:gd name="T2" fmla="*/ 49 w 629"/>
                <a:gd name="T3" fmla="*/ 724 h 854"/>
                <a:gd name="T4" fmla="*/ 531 w 629"/>
                <a:gd name="T5" fmla="*/ 0 h 854"/>
                <a:gd name="T6" fmla="*/ 629 w 629"/>
                <a:gd name="T7" fmla="*/ 65 h 854"/>
                <a:gd name="T8" fmla="*/ 146 w 629"/>
                <a:gd name="T9" fmla="*/ 789 h 854"/>
                <a:gd name="T10" fmla="*/ 195 w 629"/>
                <a:gd name="T11" fmla="*/ 822 h 854"/>
                <a:gd name="T12" fmla="*/ 33 w 629"/>
                <a:gd name="T13" fmla="*/ 854 h 854"/>
                <a:gd name="T14" fmla="*/ 0 w 629"/>
                <a:gd name="T15" fmla="*/ 69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9" h="854">
                  <a:moveTo>
                    <a:pt x="0" y="692"/>
                  </a:moveTo>
                  <a:lnTo>
                    <a:pt x="49" y="724"/>
                  </a:lnTo>
                  <a:lnTo>
                    <a:pt x="531" y="0"/>
                  </a:lnTo>
                  <a:lnTo>
                    <a:pt x="629" y="65"/>
                  </a:lnTo>
                  <a:lnTo>
                    <a:pt x="146" y="789"/>
                  </a:lnTo>
                  <a:lnTo>
                    <a:pt x="195" y="822"/>
                  </a:lnTo>
                  <a:lnTo>
                    <a:pt x="33" y="854"/>
                  </a:lnTo>
                  <a:lnTo>
                    <a:pt x="0" y="692"/>
                  </a:lnTo>
                  <a:close/>
                </a:path>
              </a:pathLst>
            </a:custGeom>
            <a:noFill/>
            <a:ln w="15240" cap="flat">
              <a:solidFill>
                <a:srgbClr val="385D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160" name="Rectangle 3"/>
          <p:cNvSpPr>
            <a:spLocks noChangeArrowheads="1"/>
          </p:cNvSpPr>
          <p:nvPr/>
        </p:nvSpPr>
        <p:spPr bwMode="auto">
          <a:xfrm>
            <a:off x="0" y="711525"/>
            <a:ext cx="3234519" cy="79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GB" altLang="ja-JP" sz="3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SCF Concept</a:t>
            </a:r>
            <a:endParaRPr lang="en-US" altLang="ja-JP" sz="3200" b="1" baseline="300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62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IS @ MSC 96 </a:t>
            </a:r>
          </a:p>
        </p:txBody>
      </p:sp>
    </p:spTree>
    <p:extLst>
      <p:ext uri="{BB962C8B-B14F-4D97-AF65-F5344CB8AC3E}">
        <p14:creationId xmlns:p14="http://schemas.microsoft.com/office/powerpoint/2010/main" val="3712447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131"/>
          <a:stretch/>
        </p:blipFill>
        <p:spPr bwMode="auto">
          <a:xfrm>
            <a:off x="0" y="635450"/>
            <a:ext cx="914398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682388" y="2750814"/>
            <a:ext cx="8461612" cy="78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SCF in paper format</a:t>
            </a:r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@ Tripartite 2015 </a:t>
            </a:r>
          </a:p>
        </p:txBody>
      </p:sp>
      <p:pic>
        <p:nvPicPr>
          <p:cNvPr id="1028" name="Picture 4" descr="C:\Users\rmarquardt\AppData\Local\Microsoft\Windows\Temporary Internet Files\Content.Outlook\B710BR6L\DSC_006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/>
          <a:stretch/>
        </p:blipFill>
        <p:spPr bwMode="auto">
          <a:xfrm>
            <a:off x="4411494" y="3534587"/>
            <a:ext cx="4735521" cy="33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/>
          <a:stretch/>
        </p:blipFill>
        <p:spPr bwMode="auto">
          <a:xfrm>
            <a:off x="-40942" y="3534586"/>
            <a:ext cx="4411492" cy="33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lkenförmige Legende 3"/>
          <p:cNvSpPr/>
          <p:nvPr/>
        </p:nvSpPr>
        <p:spPr bwMode="auto">
          <a:xfrm>
            <a:off x="1009936" y="3142700"/>
            <a:ext cx="982638" cy="874333"/>
          </a:xfrm>
          <a:prstGeom prst="cloudCallout">
            <a:avLst>
              <a:gd name="adj1" fmla="val -8333"/>
              <a:gd name="adj2" fmla="val 93719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3537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7" b="15334"/>
          <a:stretch/>
        </p:blipFill>
        <p:spPr bwMode="auto">
          <a:xfrm>
            <a:off x="13649" y="641439"/>
            <a:ext cx="9139092" cy="327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4449170" y="812798"/>
            <a:ext cx="4694829" cy="78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SCF Browser</a:t>
            </a: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@ Tripartite 2015 </a:t>
            </a:r>
          </a:p>
        </p:txBody>
      </p:sp>
      <p:pic>
        <p:nvPicPr>
          <p:cNvPr id="3074" name="Picture 2" descr="C:\Users\rmarquardt\AppData\Local\Microsoft\Windows\Temporary Internet Files\Content.Outlook\B710BR6L\_MG_79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r="5507" b="1917"/>
          <a:stretch/>
        </p:blipFill>
        <p:spPr bwMode="auto">
          <a:xfrm>
            <a:off x="4694913" y="3944196"/>
            <a:ext cx="4449169" cy="29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marquardt\AppData\Local\Microsoft\Windows\Temporary Internet Files\Content.Outlook\B710BR6L\Malte Poelmann_MG_66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r="2196"/>
          <a:stretch/>
        </p:blipFill>
        <p:spPr bwMode="auto">
          <a:xfrm>
            <a:off x="2" y="3944196"/>
            <a:ext cx="4665082" cy="29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60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2387" y="1804701"/>
            <a:ext cx="8112363" cy="4626329"/>
          </a:xfrm>
        </p:spPr>
        <p:txBody>
          <a:bodyPr/>
          <a:lstStyle/>
          <a:p>
            <a:r>
              <a:rPr lang="de-DE" sz="2400" dirty="0"/>
              <a:t>Executive Summary</a:t>
            </a:r>
            <a:r>
              <a:rPr lang="de-DE" sz="2700" dirty="0"/>
              <a:t>	</a:t>
            </a:r>
          </a:p>
          <a:p>
            <a:r>
              <a:rPr lang="de-DE" sz="2400" dirty="0"/>
              <a:t>1.</a:t>
            </a:r>
            <a:r>
              <a:rPr lang="de-DE" sz="2700" dirty="0"/>
              <a:t>		</a:t>
            </a:r>
            <a:r>
              <a:rPr lang="en-US" sz="2400" dirty="0"/>
              <a:t>Introduction</a:t>
            </a:r>
          </a:p>
          <a:p>
            <a:r>
              <a:rPr lang="en-US" sz="2400" dirty="0"/>
              <a:t>2. 	Definitions</a:t>
            </a:r>
          </a:p>
          <a:p>
            <a:r>
              <a:rPr lang="en-US" sz="2400" dirty="0"/>
              <a:t>3. 	SCF Information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Scope</a:t>
            </a:r>
            <a:r>
              <a:rPr lang="en-US" sz="2000" i="1" dirty="0"/>
              <a:t> – </a:t>
            </a:r>
            <a:r>
              <a:rPr lang="en-US" sz="2000" i="1" dirty="0">
                <a:solidFill>
                  <a:srgbClr val="FF0000"/>
                </a:solidFill>
              </a:rPr>
              <a:t>Format</a:t>
            </a:r>
            <a:r>
              <a:rPr lang="en-US" sz="2000" i="1" dirty="0"/>
              <a:t>– </a:t>
            </a:r>
            <a:r>
              <a:rPr lang="en-US" sz="2000" i="1" dirty="0">
                <a:solidFill>
                  <a:srgbClr val="92D050"/>
                </a:solidFill>
              </a:rPr>
              <a:t>IP Levels </a:t>
            </a:r>
            <a:r>
              <a:rPr lang="en-US" sz="2000" i="1" dirty="0"/>
              <a:t>– </a:t>
            </a:r>
            <a:r>
              <a:rPr lang="en-US" sz="2000" i="1" dirty="0">
                <a:solidFill>
                  <a:srgbClr val="92D050"/>
                </a:solidFill>
              </a:rPr>
              <a:t>Location</a:t>
            </a:r>
          </a:p>
          <a:p>
            <a:r>
              <a:rPr lang="en-US" sz="2400" dirty="0"/>
              <a:t>4. 	Management of SCF Information</a:t>
            </a:r>
          </a:p>
          <a:p>
            <a:r>
              <a:rPr lang="en-US" sz="2400" dirty="0"/>
              <a:t>		</a:t>
            </a:r>
            <a:r>
              <a:rPr lang="en-US" sz="2000" dirty="0">
                <a:solidFill>
                  <a:srgbClr val="FF0000"/>
                </a:solidFill>
              </a:rPr>
              <a:t>Preparation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92D050"/>
                </a:solidFill>
              </a:rPr>
              <a:t>Access / Safekeeping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92D050"/>
                </a:solidFill>
              </a:rPr>
              <a:t>Archive</a:t>
            </a:r>
          </a:p>
          <a:p>
            <a:r>
              <a:rPr lang="en-US" sz="2400" dirty="0"/>
              <a:t>5.		Revision of the Industry Standard</a:t>
            </a:r>
          </a:p>
          <a:p>
            <a:r>
              <a:rPr lang="de-DE" sz="2400" dirty="0"/>
              <a:t>References</a:t>
            </a:r>
          </a:p>
          <a:p>
            <a:r>
              <a:rPr lang="de-DE" sz="2400" dirty="0"/>
              <a:t>Annex: 	</a:t>
            </a:r>
            <a:r>
              <a:rPr lang="en-US" sz="2400" dirty="0">
                <a:solidFill>
                  <a:srgbClr val="FF0000"/>
                </a:solidFill>
              </a:rPr>
              <a:t>Practical Guidelines for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	SCF Information Definition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0" y="812892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GB" sz="3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Final Draft SCF Industry Standard</a:t>
            </a:r>
          </a:p>
          <a:p>
            <a:pPr eaLnBrk="1" hangingPunct="1">
              <a:defRPr/>
            </a:pPr>
            <a:r>
              <a:rPr lang="en-GB" sz="3200" b="1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en-GB" sz="2800" b="1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Table of Contents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72499" y="1705962"/>
            <a:ext cx="3480178" cy="1631216"/>
          </a:xfrm>
          <a:prstGeom prst="rect">
            <a:avLst/>
          </a:prstGeom>
          <a:solidFill>
            <a:srgbClr val="FF99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eaLnBrk="1" hangingPunct="1">
              <a:spcBef>
                <a:spcPts val="3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tabLst>
                <a:tab pos="2336800" algn="l"/>
              </a:tabLst>
              <a:defRPr/>
            </a:pPr>
            <a:r>
              <a:rPr lang="en-US" sz="1800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47 page document:</a:t>
            </a:r>
          </a:p>
          <a:p>
            <a:pPr marL="342900" lvl="0" indent="-342900" eaLnBrk="1" hangingPunct="1">
              <a:spcBef>
                <a:spcPts val="3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tabLst>
                <a:tab pos="2336800" algn="l"/>
              </a:tabLst>
              <a:defRPr/>
            </a:pPr>
            <a:r>
              <a:rPr 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4 pg. summary;</a:t>
            </a:r>
          </a:p>
          <a:p>
            <a:pPr marL="342900" lvl="0" indent="-342900" eaLnBrk="1" hangingPunct="1">
              <a:spcBef>
                <a:spcPts val="3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tabLst>
                <a:tab pos="2336800" algn="l"/>
              </a:tabLst>
              <a:defRPr/>
            </a:pPr>
            <a:r>
              <a:rPr 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5 pg. intro, def., admin.;</a:t>
            </a:r>
          </a:p>
          <a:p>
            <a:pPr marL="342900" lvl="0" indent="-342900" eaLnBrk="1" hangingPunct="1">
              <a:spcBef>
                <a:spcPts val="3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tabLst>
                <a:tab pos="2336800" algn="l"/>
              </a:tabLst>
              <a:defRPr/>
            </a:pPr>
            <a:r>
              <a:rPr lang="en-US" sz="1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34 pg. content</a:t>
            </a:r>
            <a:r>
              <a:rPr lang="en-US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;</a:t>
            </a:r>
          </a:p>
          <a:p>
            <a:pPr marL="342900" lvl="0" indent="-342900" eaLnBrk="1" hangingPunct="1">
              <a:spcBef>
                <a:spcPts val="300"/>
              </a:spcBef>
              <a:buClr>
                <a:srgbClr val="003B76">
                  <a:lumMod val="20000"/>
                  <a:lumOff val="80000"/>
                </a:srgbClr>
              </a:buClr>
              <a:buSzPct val="75000"/>
              <a:buFont typeface="Wingdings" pitchFamily="2" charset="2"/>
              <a:buChar char="n"/>
              <a:tabLst>
                <a:tab pos="2336800" algn="l"/>
              </a:tabLst>
              <a:defRPr/>
            </a:pPr>
            <a:r>
              <a:rPr lang="en-US" sz="1800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4 pg. protection</a:t>
            </a:r>
            <a:r>
              <a:rPr 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.</a:t>
            </a:r>
          </a:p>
        </p:txBody>
      </p:sp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IS @ MSC 96 </a:t>
            </a:r>
          </a:p>
        </p:txBody>
      </p:sp>
    </p:spTree>
    <p:extLst>
      <p:ext uri="{BB962C8B-B14F-4D97-AF65-F5344CB8AC3E}">
        <p14:creationId xmlns:p14="http://schemas.microsoft.com/office/powerpoint/2010/main" val="1451442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8" y="841512"/>
            <a:ext cx="4621650" cy="5802031"/>
          </a:xfrm>
          <a:prstGeom prst="rect">
            <a:avLst/>
          </a:prstGeom>
        </p:spPr>
      </p:pic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152571" y="1015755"/>
            <a:ext cx="3919850" cy="135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GB" altLang="ja-JP" sz="26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Simple IP </a:t>
            </a:r>
            <a:r>
              <a:rPr lang="en-GB" altLang="ja-JP" sz="26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Levels </a:t>
            </a:r>
            <a:br>
              <a:rPr lang="en-GB" altLang="ja-JP" sz="26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</a:br>
            <a:r>
              <a:rPr lang="en-GB" altLang="ja-JP" sz="26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and user-friendly </a:t>
            </a:r>
            <a:r>
              <a:rPr lang="en-GB" altLang="ja-JP" sz="26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access procedures</a:t>
            </a:r>
            <a:endParaRPr lang="en-US" altLang="ja-JP" sz="2600" b="1" baseline="300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40808" y="6139543"/>
            <a:ext cx="4621649" cy="5040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70C0"/>
                </a:solidFill>
              </a:rPr>
              <a:t>High(</a:t>
            </a:r>
            <a:r>
              <a:rPr lang="de-DE" b="1" dirty="0" err="1">
                <a:solidFill>
                  <a:srgbClr val="0070C0"/>
                </a:solidFill>
              </a:rPr>
              <a:t>ly</a:t>
            </a:r>
            <a:r>
              <a:rPr lang="de-DE" b="1" dirty="0">
                <a:solidFill>
                  <a:srgbClr val="0070C0"/>
                </a:solidFill>
              </a:rPr>
              <a:t>)   sensitive, </a:t>
            </a:r>
            <a:r>
              <a:rPr lang="de-DE" b="1" dirty="0" err="1">
                <a:solidFill>
                  <a:srgbClr val="0070C0"/>
                </a:solidFill>
              </a:rPr>
              <a:t>infrequently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used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0810" y="1052736"/>
            <a:ext cx="4621648" cy="5086807"/>
          </a:xfrm>
          <a:prstGeom prst="rect">
            <a:avLst/>
          </a:prstGeom>
          <a:solidFill>
            <a:srgbClr val="92D050">
              <a:alpha val="50000"/>
            </a:srgbClr>
          </a:solidFill>
          <a:ln w="3810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 err="1">
                <a:solidFill>
                  <a:srgbClr val="0070C0"/>
                </a:solidFill>
              </a:rPr>
              <a:t>Ordinary</a:t>
            </a:r>
            <a:r>
              <a:rPr lang="de-DE" b="1" dirty="0">
                <a:solidFill>
                  <a:srgbClr val="0070C0"/>
                </a:solidFill>
              </a:rPr>
              <a:t>    all not </a:t>
            </a:r>
            <a:r>
              <a:rPr lang="de-DE" b="1" dirty="0" err="1">
                <a:solidFill>
                  <a:srgbClr val="0070C0"/>
                </a:solidFill>
              </a:rPr>
              <a:t>highly</a:t>
            </a:r>
            <a:r>
              <a:rPr lang="de-DE" b="1" dirty="0">
                <a:solidFill>
                  <a:srgbClr val="0070C0"/>
                </a:solidFill>
              </a:rPr>
              <a:t> sensitive 	     </a:t>
            </a:r>
            <a:r>
              <a:rPr lang="en-US" b="1" dirty="0">
                <a:solidFill>
                  <a:srgbClr val="0070C0"/>
                </a:solidFill>
              </a:rPr>
              <a:t>documents</a:t>
            </a:r>
          </a:p>
        </p:txBody>
      </p:sp>
      <p:sp>
        <p:nvSpPr>
          <p:cNvPr id="11" name="Rechteckige Legende 10"/>
          <p:cNvSpPr/>
          <p:nvPr/>
        </p:nvSpPr>
        <p:spPr bwMode="auto">
          <a:xfrm>
            <a:off x="5237154" y="4682359"/>
            <a:ext cx="3555999" cy="1747972"/>
          </a:xfrm>
          <a:prstGeom prst="wedgeRectCallout">
            <a:avLst>
              <a:gd name="adj1" fmla="val -65083"/>
              <a:gd name="adj2" fmla="val 41690"/>
            </a:avLst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0066CC"/>
                </a:solidFill>
              </a:rPr>
              <a:t>onshore </a:t>
            </a:r>
            <a:r>
              <a:rPr lang="en-US" sz="2000" dirty="0">
                <a:solidFill>
                  <a:srgbClr val="0066CC"/>
                </a:solidFill>
              </a:rPr>
              <a:t>Archive storage, access request required, copies to be returned /destroyed</a:t>
            </a:r>
          </a:p>
        </p:txBody>
      </p:sp>
      <p:sp>
        <p:nvSpPr>
          <p:cNvPr id="4" name="Rechteckige Legende 3"/>
          <p:cNvSpPr/>
          <p:nvPr/>
        </p:nvSpPr>
        <p:spPr bwMode="auto">
          <a:xfrm>
            <a:off x="5237154" y="2836162"/>
            <a:ext cx="3555999" cy="1436294"/>
          </a:xfrm>
          <a:prstGeom prst="wedgeRectCallout">
            <a:avLst>
              <a:gd name="adj1" fmla="val -89789"/>
              <a:gd name="adj2" fmla="val -89201"/>
            </a:avLst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66CC"/>
                </a:solidFill>
              </a:rPr>
              <a:t>Access managed</a:t>
            </a:r>
            <a:br>
              <a:rPr lang="en-US" sz="2000" dirty="0">
                <a:solidFill>
                  <a:srgbClr val="0066CC"/>
                </a:solidFill>
              </a:rPr>
            </a:br>
            <a:r>
              <a:rPr lang="en-US" sz="2000" dirty="0">
                <a:solidFill>
                  <a:srgbClr val="0066CC"/>
                </a:solidFill>
              </a:rPr>
              <a:t>by the </a:t>
            </a:r>
            <a:r>
              <a:rPr lang="en-US" sz="2000" dirty="0" err="1">
                <a:solidFill>
                  <a:srgbClr val="0066CC"/>
                </a:solidFill>
              </a:rPr>
              <a:t>shipowner</a:t>
            </a:r>
            <a:r>
              <a:rPr lang="en-US" sz="2000" dirty="0">
                <a:solidFill>
                  <a:srgbClr val="0066CC"/>
                </a:solidFill>
              </a:rPr>
              <a:t> on a day-to-day basis</a:t>
            </a:r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IS @ MSC 96 </a:t>
            </a:r>
          </a:p>
        </p:txBody>
      </p:sp>
    </p:spTree>
    <p:extLst>
      <p:ext uri="{BB962C8B-B14F-4D97-AF65-F5344CB8AC3E}">
        <p14:creationId xmlns:p14="http://schemas.microsoft.com/office/powerpoint/2010/main" val="1588479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5065" r="53430"/>
          <a:stretch/>
        </p:blipFill>
        <p:spPr bwMode="auto">
          <a:xfrm>
            <a:off x="300249" y="955334"/>
            <a:ext cx="4585648" cy="56400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4885897" y="928547"/>
            <a:ext cx="4230066" cy="14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altLang="ja-JP" sz="26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Item 3-2:</a:t>
            </a:r>
          </a:p>
          <a:p>
            <a:pPr algn="ctr" eaLnBrk="1" hangingPunct="1">
              <a:defRPr/>
            </a:pPr>
            <a:r>
              <a:rPr lang="en-US" altLang="ja-JP" sz="26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Bulky output of</a:t>
            </a:r>
            <a:br>
              <a:rPr lang="en-US" altLang="ja-JP" sz="26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</a:br>
            <a:r>
              <a:rPr lang="en-US" altLang="ja-JP" sz="26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</a:rPr>
              <a:t>strength calculation</a:t>
            </a:r>
            <a:endParaRPr lang="en-US" altLang="ja-JP" sz="2600" b="1" baseline="300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" name="Rechteckige Legende 3"/>
          <p:cNvSpPr/>
          <p:nvPr/>
        </p:nvSpPr>
        <p:spPr bwMode="auto">
          <a:xfrm>
            <a:off x="5268036" y="2497540"/>
            <a:ext cx="3521122" cy="2479194"/>
          </a:xfrm>
          <a:prstGeom prst="wedgeRectCallout">
            <a:avLst>
              <a:gd name="adj1" fmla="val -79451"/>
              <a:gd name="adj2" fmla="val -56906"/>
            </a:avLst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66CC"/>
                </a:solidFill>
              </a:rPr>
              <a:t>Definition clarifying that all model assumptions, loading and boundary conditions, plotted and tabulated results are provided in line with CSR </a:t>
            </a:r>
          </a:p>
        </p:txBody>
      </p:sp>
      <p:sp>
        <p:nvSpPr>
          <p:cNvPr id="10" name="Rechteckige Legende 9"/>
          <p:cNvSpPr/>
          <p:nvPr/>
        </p:nvSpPr>
        <p:spPr bwMode="auto">
          <a:xfrm>
            <a:off x="5268036" y="5261547"/>
            <a:ext cx="3521122" cy="1262083"/>
          </a:xfrm>
          <a:prstGeom prst="wedgeRectCallout">
            <a:avLst>
              <a:gd name="adj1" fmla="val -66043"/>
              <a:gd name="adj2" fmla="val -46091"/>
            </a:avLst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66CC"/>
                </a:solidFill>
              </a:rPr>
              <a:t>Models for user-friendly presentation of </a:t>
            </a:r>
            <a:r>
              <a:rPr lang="en-US" sz="2000" dirty="0" smtClean="0">
                <a:solidFill>
                  <a:srgbClr val="0066CC"/>
                </a:solidFill>
              </a:rPr>
              <a:t>output of FEA calculation results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4094018" y="125776"/>
            <a:ext cx="504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70C0"/>
                </a:solidFill>
              </a:rPr>
              <a:t>SCF IS @ MSC 96 </a:t>
            </a:r>
          </a:p>
        </p:txBody>
      </p:sp>
    </p:spTree>
    <p:extLst>
      <p:ext uri="{BB962C8B-B14F-4D97-AF65-F5344CB8AC3E}">
        <p14:creationId xmlns:p14="http://schemas.microsoft.com/office/powerpoint/2010/main" val="890278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0</TotalTime>
  <Words>446</Words>
  <Application>Microsoft Office PowerPoint</Application>
  <PresentationFormat>Bildschirmpräsentation (4:3)</PresentationFormat>
  <Paragraphs>118</Paragraphs>
  <Slides>12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Globe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CESA</dc:creator>
  <cp:lastModifiedBy>Ralf Soeren Marquardt</cp:lastModifiedBy>
  <cp:revision>772</cp:revision>
  <cp:lastPrinted>2016-04-14T14:00:25Z</cp:lastPrinted>
  <dcterms:created xsi:type="dcterms:W3CDTF">2004-10-28T16:42:35Z</dcterms:created>
  <dcterms:modified xsi:type="dcterms:W3CDTF">2016-05-19T13:28:39Z</dcterms:modified>
</cp:coreProperties>
</file>